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 id="303" r:id="rId32"/>
    <p:sldId id="304"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1" r:id="rId47"/>
    <p:sldId id="300" r:id="rId48"/>
    <p:sldId id="302"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4660"/>
  </p:normalViewPr>
  <p:slideViewPr>
    <p:cSldViewPr snapToGrid="0">
      <p:cViewPr varScale="1">
        <p:scale>
          <a:sx n="162" d="100"/>
          <a:sy n="162" d="100"/>
        </p:scale>
        <p:origin x="5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8C1D330-A2C7-4190-871B-0794C0A2FC1B}" type="datetimeFigureOut">
              <a:rPr lang="de-DE" smtClean="0"/>
              <a:t>07.10.20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327051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8C1D330-A2C7-4190-871B-0794C0A2FC1B}" type="datetimeFigureOut">
              <a:rPr lang="de-DE" smtClean="0"/>
              <a:t>07.10.20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8921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8C1D330-A2C7-4190-871B-0794C0A2FC1B}" type="datetimeFigureOut">
              <a:rPr lang="de-DE" smtClean="0"/>
              <a:t>07.10.20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233741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8C1D330-A2C7-4190-871B-0794C0A2FC1B}" type="datetimeFigureOut">
              <a:rPr lang="de-DE" smtClean="0"/>
              <a:t>07.10.20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38180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A8C1D330-A2C7-4190-871B-0794C0A2FC1B}" type="datetimeFigureOut">
              <a:rPr lang="de-DE" smtClean="0"/>
              <a:t>07.10.20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17019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8C1D330-A2C7-4190-871B-0794C0A2FC1B}" type="datetimeFigureOut">
              <a:rPr lang="de-DE" smtClean="0"/>
              <a:t>07.10.20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271595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8C1D330-A2C7-4190-871B-0794C0A2FC1B}" type="datetimeFigureOut">
              <a:rPr lang="de-DE" smtClean="0"/>
              <a:t>07.10.20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3609135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8C1D330-A2C7-4190-871B-0794C0A2FC1B}" type="datetimeFigureOut">
              <a:rPr lang="de-DE" smtClean="0"/>
              <a:t>07.10.20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72169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8C1D330-A2C7-4190-871B-0794C0A2FC1B}" type="datetimeFigureOut">
              <a:rPr lang="de-DE" smtClean="0"/>
              <a:t>07.10.20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302335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A8C1D330-A2C7-4190-871B-0794C0A2FC1B}" type="datetimeFigureOut">
              <a:rPr lang="de-DE" smtClean="0"/>
              <a:t>07.10.20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910561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A8C1D330-A2C7-4190-871B-0794C0A2FC1B}" type="datetimeFigureOut">
              <a:rPr lang="de-DE" smtClean="0"/>
              <a:t>07.10.20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51BD4DB-BEC0-4E16-9B95-A2C405038E07}" type="slidenum">
              <a:rPr lang="de-DE" smtClean="0"/>
              <a:t>‹Nr.›</a:t>
            </a:fld>
            <a:endParaRPr lang="de-DE"/>
          </a:p>
        </p:txBody>
      </p:sp>
    </p:spTree>
    <p:extLst>
      <p:ext uri="{BB962C8B-B14F-4D97-AF65-F5344CB8AC3E}">
        <p14:creationId xmlns:p14="http://schemas.microsoft.com/office/powerpoint/2010/main" val="342896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1D330-A2C7-4190-871B-0794C0A2FC1B}" type="datetimeFigureOut">
              <a:rPr lang="de-DE" smtClean="0"/>
              <a:t>07.10.20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BD4DB-BEC0-4E16-9B95-A2C405038E07}" type="slidenum">
              <a:rPr lang="de-DE" smtClean="0"/>
              <a:t>‹Nr.›</a:t>
            </a:fld>
            <a:endParaRPr lang="de-DE"/>
          </a:p>
        </p:txBody>
      </p:sp>
    </p:spTree>
    <p:extLst>
      <p:ext uri="{BB962C8B-B14F-4D97-AF65-F5344CB8AC3E}">
        <p14:creationId xmlns:p14="http://schemas.microsoft.com/office/powerpoint/2010/main" val="358916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06424" y="-1179576"/>
            <a:ext cx="9396984" cy="3244787"/>
          </a:xfrm>
        </p:spPr>
        <p:txBody>
          <a:bodyPr/>
          <a:lstStyle/>
          <a:p>
            <a:r>
              <a:rPr lang="de-DE" b="1" dirty="0"/>
              <a:t>YMCA Sierra Leone 2020</a:t>
            </a:r>
          </a:p>
        </p:txBody>
      </p:sp>
      <p:pic>
        <p:nvPicPr>
          <p:cNvPr id="4" name="Grafik 3"/>
          <p:cNvPicPr>
            <a:picLocks noChangeAspect="1"/>
          </p:cNvPicPr>
          <p:nvPr/>
        </p:nvPicPr>
        <p:blipFill>
          <a:blip r:embed="rId2"/>
          <a:stretch>
            <a:fillRect/>
          </a:stretch>
        </p:blipFill>
        <p:spPr>
          <a:xfrm>
            <a:off x="5187696" y="3257391"/>
            <a:ext cx="2438400" cy="2619375"/>
          </a:xfrm>
          <a:prstGeom prst="rect">
            <a:avLst/>
          </a:prstGeom>
        </p:spPr>
      </p:pic>
      <p:pic>
        <p:nvPicPr>
          <p:cNvPr id="5" name="Grafik 4"/>
          <p:cNvPicPr>
            <a:picLocks noChangeAspect="1"/>
          </p:cNvPicPr>
          <p:nvPr/>
        </p:nvPicPr>
        <p:blipFill>
          <a:blip r:embed="rId3"/>
          <a:stretch>
            <a:fillRect/>
          </a:stretch>
        </p:blipFill>
        <p:spPr>
          <a:xfrm>
            <a:off x="8119825" y="3414237"/>
            <a:ext cx="2383583" cy="1589055"/>
          </a:xfrm>
          <a:prstGeom prst="rect">
            <a:avLst/>
          </a:prstGeom>
        </p:spPr>
      </p:pic>
      <p:pic>
        <p:nvPicPr>
          <p:cNvPr id="6" name="Grafik 5"/>
          <p:cNvPicPr>
            <a:picLocks noChangeAspect="1"/>
          </p:cNvPicPr>
          <p:nvPr/>
        </p:nvPicPr>
        <p:blipFill>
          <a:blip r:embed="rId4"/>
          <a:stretch>
            <a:fillRect/>
          </a:stretch>
        </p:blipFill>
        <p:spPr>
          <a:xfrm>
            <a:off x="593019" y="3414237"/>
            <a:ext cx="4249322" cy="1954688"/>
          </a:xfrm>
          <a:prstGeom prst="rect">
            <a:avLst/>
          </a:prstGeom>
        </p:spPr>
      </p:pic>
    </p:spTree>
    <p:extLst>
      <p:ext uri="{BB962C8B-B14F-4D97-AF65-F5344CB8AC3E}">
        <p14:creationId xmlns:p14="http://schemas.microsoft.com/office/powerpoint/2010/main" val="738420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468" y="210312"/>
            <a:ext cx="3573018" cy="476402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88" y="3774756"/>
            <a:ext cx="3915918" cy="2936939"/>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996" y="210312"/>
            <a:ext cx="3079242" cy="4105656"/>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436" y="210312"/>
            <a:ext cx="2570988" cy="3427984"/>
          </a:xfrm>
          <a:prstGeom prst="rect">
            <a:avLst/>
          </a:prstGeom>
        </p:spPr>
      </p:pic>
    </p:spTree>
    <p:extLst>
      <p:ext uri="{BB962C8B-B14F-4D97-AF65-F5344CB8AC3E}">
        <p14:creationId xmlns:p14="http://schemas.microsoft.com/office/powerpoint/2010/main" val="467934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808" y="576072"/>
            <a:ext cx="5876544" cy="4407408"/>
          </a:xfrm>
          <a:prstGeom prst="rect">
            <a:avLst/>
          </a:prstGeom>
        </p:spPr>
      </p:pic>
      <p:sp>
        <p:nvSpPr>
          <p:cNvPr id="3" name="Rechteck 2"/>
          <p:cNvSpPr/>
          <p:nvPr/>
        </p:nvSpPr>
        <p:spPr>
          <a:xfrm>
            <a:off x="6001512" y="4983480"/>
            <a:ext cx="6096000" cy="1561005"/>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Begleitet wurde ich bei dieser Reise von Gerhard Wiebe, Bereichsleiter für CVJM Weltweit im CVM Deutschland und Ulrike Messinger, ehemalige Vorsitzende des CVJM-Westbund. Sie hat mit ihrem Mann Berthold Messinger 7 Jahre im YMCA Sierra Leone gearbeitet.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250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68" y="514350"/>
            <a:ext cx="6068568" cy="4551426"/>
          </a:xfrm>
          <a:prstGeom prst="rect">
            <a:avLst/>
          </a:prstGeom>
        </p:spPr>
      </p:pic>
      <p:sp>
        <p:nvSpPr>
          <p:cNvPr id="3" name="Rechteck 2"/>
          <p:cNvSpPr/>
          <p:nvPr/>
        </p:nvSpPr>
        <p:spPr>
          <a:xfrm>
            <a:off x="6726936" y="5154892"/>
            <a:ext cx="4474686"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Kennenlernen der Mitarbeitenden des YMCA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780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912" y="384048"/>
            <a:ext cx="4645152" cy="348386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5232" y="694944"/>
            <a:ext cx="2434590" cy="324612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8617" y="1662176"/>
            <a:ext cx="3163062" cy="4217416"/>
          </a:xfrm>
          <a:prstGeom prst="rect">
            <a:avLst/>
          </a:prstGeom>
        </p:spPr>
      </p:pic>
      <p:sp>
        <p:nvSpPr>
          <p:cNvPr id="5" name="Rechteck 4"/>
          <p:cNvSpPr/>
          <p:nvPr/>
        </p:nvSpPr>
        <p:spPr>
          <a:xfrm>
            <a:off x="819912" y="4631807"/>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Besuch in </a:t>
            </a:r>
            <a:r>
              <a:rPr lang="de-DE" b="1" dirty="0" err="1">
                <a:latin typeface="Calibri" panose="020F0502020204030204" pitchFamily="34" charset="0"/>
                <a:ea typeface="Calibri" panose="020F0502020204030204" pitchFamily="34" charset="0"/>
                <a:cs typeface="Times New Roman" panose="02020603050405020304" pitchFamily="18" charset="0"/>
              </a:rPr>
              <a:t>Kenema</a:t>
            </a:r>
            <a:r>
              <a:rPr lang="de-DE" b="1" dirty="0">
                <a:latin typeface="Calibri" panose="020F0502020204030204" pitchFamily="34" charset="0"/>
                <a:ea typeface="Calibri" panose="020F0502020204030204" pitchFamily="34" charset="0"/>
                <a:cs typeface="Times New Roman" panose="02020603050405020304" pitchFamily="18" charset="0"/>
              </a:rPr>
              <a:t> beim Jugendprogramm, junge Verantwortliche des YMCA.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72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4" y="489204"/>
            <a:ext cx="4870704" cy="365302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124" y="1344168"/>
            <a:ext cx="3134106" cy="4178808"/>
          </a:xfrm>
          <a:prstGeom prst="rect">
            <a:avLst/>
          </a:prstGeom>
        </p:spPr>
      </p:pic>
      <p:sp>
        <p:nvSpPr>
          <p:cNvPr id="4" name="Rechteck 3"/>
          <p:cNvSpPr/>
          <p:nvPr/>
        </p:nvSpPr>
        <p:spPr>
          <a:xfrm>
            <a:off x="911361" y="5522976"/>
            <a:ext cx="9308574" cy="487506"/>
          </a:xfrm>
          <a:prstGeom prst="rect">
            <a:avLst/>
          </a:prstGeom>
        </p:spPr>
        <p:txBody>
          <a:bodyPr wrap="none">
            <a:spAutoFit/>
          </a:bodyPr>
          <a:lstStyle/>
          <a:p>
            <a:pP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Treffen mit dem Vorstand der Region und dem Regionalsekretär Francis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27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384" y="338328"/>
            <a:ext cx="6035040" cy="452628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688" y="1634490"/>
            <a:ext cx="4757928" cy="3568446"/>
          </a:xfrm>
          <a:prstGeom prst="rect">
            <a:avLst/>
          </a:prstGeom>
        </p:spPr>
      </p:pic>
      <p:sp>
        <p:nvSpPr>
          <p:cNvPr id="5" name="Rechteck 4"/>
          <p:cNvSpPr/>
          <p:nvPr/>
        </p:nvSpPr>
        <p:spPr>
          <a:xfrm>
            <a:off x="1778322" y="5447500"/>
            <a:ext cx="4410759" cy="375552"/>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Besuch des Ausbildungszentrums in </a:t>
            </a:r>
            <a:r>
              <a:rPr lang="de-DE" b="1" dirty="0" err="1">
                <a:latin typeface="Calibri" panose="020F0502020204030204" pitchFamily="34" charset="0"/>
                <a:ea typeface="Calibri" panose="020F0502020204030204" pitchFamily="34" charset="0"/>
                <a:cs typeface="Times New Roman" panose="02020603050405020304" pitchFamily="18" charset="0"/>
              </a:rPr>
              <a:t>Kenema</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604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0272" y="-201168"/>
            <a:ext cx="5462016" cy="409651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68" y="2567178"/>
            <a:ext cx="5282184" cy="396163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416" y="3099816"/>
            <a:ext cx="4572000" cy="3429000"/>
          </a:xfrm>
          <a:prstGeom prst="rect">
            <a:avLst/>
          </a:prstGeom>
        </p:spPr>
      </p:pic>
    </p:spTree>
    <p:extLst>
      <p:ext uri="{BB962C8B-B14F-4D97-AF65-F5344CB8AC3E}">
        <p14:creationId xmlns:p14="http://schemas.microsoft.com/office/powerpoint/2010/main" val="240797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904" y="137160"/>
            <a:ext cx="4974336" cy="373075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2048" y="3289554"/>
            <a:ext cx="4404360" cy="3303270"/>
          </a:xfrm>
          <a:prstGeom prst="rect">
            <a:avLst/>
          </a:prstGeom>
        </p:spPr>
      </p:pic>
      <p:sp>
        <p:nvSpPr>
          <p:cNvPr id="4" name="Rechteck 3"/>
          <p:cNvSpPr/>
          <p:nvPr/>
        </p:nvSpPr>
        <p:spPr>
          <a:xfrm>
            <a:off x="374904" y="4167340"/>
            <a:ext cx="4606967"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Ein eigener Brunnen für die Wasserversorgung</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28714" y="540633"/>
            <a:ext cx="3026667" cy="227000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4" y="576072"/>
            <a:ext cx="3483859" cy="2612894"/>
          </a:xfrm>
          <a:prstGeom prst="rect">
            <a:avLst/>
          </a:prstGeom>
        </p:spPr>
      </p:pic>
    </p:spTree>
    <p:extLst>
      <p:ext uri="{BB962C8B-B14F-4D97-AF65-F5344CB8AC3E}">
        <p14:creationId xmlns:p14="http://schemas.microsoft.com/office/powerpoint/2010/main" val="221023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 y="440698"/>
            <a:ext cx="4230624" cy="317296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3016" y="658368"/>
            <a:ext cx="3791712" cy="284378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832" y="3785616"/>
            <a:ext cx="3364992" cy="2523744"/>
          </a:xfrm>
          <a:prstGeom prst="rect">
            <a:avLst/>
          </a:prstGeom>
        </p:spPr>
      </p:pic>
      <p:sp>
        <p:nvSpPr>
          <p:cNvPr id="5" name="Rechteck 4"/>
          <p:cNvSpPr/>
          <p:nvPr/>
        </p:nvSpPr>
        <p:spPr>
          <a:xfrm>
            <a:off x="2592359" y="4678156"/>
            <a:ext cx="3939220" cy="400110"/>
          </a:xfrm>
          <a:prstGeom prst="rect">
            <a:avLst/>
          </a:prstGeom>
        </p:spPr>
        <p:txBody>
          <a:bodyPr wrap="none">
            <a:spAutoFit/>
          </a:bodyPr>
          <a:lstStyle/>
          <a:p>
            <a:r>
              <a:rPr lang="de-DE" sz="2000" b="1" dirty="0">
                <a:latin typeface="Calibri" panose="020F0502020204030204" pitchFamily="34" charset="0"/>
                <a:ea typeface="Calibri" panose="020F0502020204030204" pitchFamily="34" charset="0"/>
                <a:cs typeface="Times New Roman" panose="02020603050405020304" pitchFamily="18" charset="0"/>
              </a:rPr>
              <a:t>Besuch des Regionalzentrums in Bo</a:t>
            </a:r>
            <a:endParaRPr lang="de-DE" sz="2000" dirty="0"/>
          </a:p>
        </p:txBody>
      </p:sp>
    </p:spTree>
    <p:extLst>
      <p:ext uri="{BB962C8B-B14F-4D97-AF65-F5344CB8AC3E}">
        <p14:creationId xmlns:p14="http://schemas.microsoft.com/office/powerpoint/2010/main" val="144717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904" y="585216"/>
            <a:ext cx="4005072" cy="300380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880" y="1216152"/>
            <a:ext cx="5157216" cy="386791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136" y="3945636"/>
            <a:ext cx="3553968" cy="2665476"/>
          </a:xfrm>
          <a:prstGeom prst="rect">
            <a:avLst/>
          </a:prstGeom>
        </p:spPr>
      </p:pic>
      <p:sp>
        <p:nvSpPr>
          <p:cNvPr id="5" name="Rechteck 4"/>
          <p:cNvSpPr/>
          <p:nvPr/>
        </p:nvSpPr>
        <p:spPr>
          <a:xfrm>
            <a:off x="7297813" y="5548622"/>
            <a:ext cx="1967205" cy="369332"/>
          </a:xfrm>
          <a:prstGeom prst="rect">
            <a:avLst/>
          </a:prstGeom>
        </p:spPr>
        <p:txBody>
          <a:bodyPr wrap="none">
            <a:spAutoFit/>
          </a:bodyPr>
          <a:lstStyle/>
          <a:p>
            <a:r>
              <a:rPr lang="de-DE" b="1" dirty="0">
                <a:latin typeface="Calibri" panose="020F0502020204030204" pitchFamily="34" charset="0"/>
                <a:ea typeface="Calibri" panose="020F0502020204030204" pitchFamily="34" charset="0"/>
                <a:cs typeface="Times New Roman" panose="02020603050405020304" pitchFamily="18" charset="0"/>
              </a:rPr>
              <a:t>Besuch der Schule </a:t>
            </a:r>
            <a:endParaRPr lang="de-DE" dirty="0"/>
          </a:p>
        </p:txBody>
      </p:sp>
    </p:spTree>
    <p:extLst>
      <p:ext uri="{BB962C8B-B14F-4D97-AF65-F5344CB8AC3E}">
        <p14:creationId xmlns:p14="http://schemas.microsoft.com/office/powerpoint/2010/main" val="412623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1099704038"/>
              </p:ext>
            </p:extLst>
          </p:nvPr>
        </p:nvGraphicFramePr>
        <p:xfrm>
          <a:off x="658368" y="813819"/>
          <a:ext cx="10695432" cy="4818541"/>
        </p:xfrm>
        <a:graphic>
          <a:graphicData uri="http://schemas.openxmlformats.org/drawingml/2006/table">
            <a:tbl>
              <a:tblPr/>
              <a:tblGrid>
                <a:gridCol w="5347716">
                  <a:extLst>
                    <a:ext uri="{9D8B030D-6E8A-4147-A177-3AD203B41FA5}">
                      <a16:colId xmlns:a16="http://schemas.microsoft.com/office/drawing/2014/main" val="3859837085"/>
                    </a:ext>
                  </a:extLst>
                </a:gridCol>
                <a:gridCol w="5347716">
                  <a:extLst>
                    <a:ext uri="{9D8B030D-6E8A-4147-A177-3AD203B41FA5}">
                      <a16:colId xmlns:a16="http://schemas.microsoft.com/office/drawing/2014/main" val="2191935560"/>
                    </a:ext>
                  </a:extLst>
                </a:gridCol>
              </a:tblGrid>
              <a:tr h="594167">
                <a:tc>
                  <a:txBody>
                    <a:bodyPr/>
                    <a:lstStyle/>
                    <a:p>
                      <a:r>
                        <a:rPr lang="de-DE" sz="2400" b="1" dirty="0"/>
                        <a:t>Hauptstadt</a:t>
                      </a:r>
                    </a:p>
                  </a:txBody>
                  <a:tcPr anchor="ctr">
                    <a:lnL>
                      <a:noFill/>
                    </a:lnL>
                    <a:lnR>
                      <a:noFill/>
                    </a:lnR>
                    <a:lnT>
                      <a:noFill/>
                    </a:lnT>
                    <a:lnB>
                      <a:noFill/>
                    </a:lnB>
                  </a:tcPr>
                </a:tc>
                <a:tc>
                  <a:txBody>
                    <a:bodyPr/>
                    <a:lstStyle/>
                    <a:p>
                      <a:r>
                        <a:rPr lang="de-DE" sz="2000" b="1" u="sng" dirty="0">
                          <a:solidFill>
                            <a:schemeClr val="tx1"/>
                          </a:solidFill>
                        </a:rPr>
                        <a:t>Freetown</a:t>
                      </a:r>
                    </a:p>
                  </a:txBody>
                  <a:tcPr anchor="ctr">
                    <a:lnL>
                      <a:noFill/>
                    </a:lnL>
                    <a:lnR>
                      <a:noFill/>
                    </a:lnR>
                    <a:lnT>
                      <a:noFill/>
                    </a:lnT>
                    <a:lnB>
                      <a:noFill/>
                    </a:lnB>
                  </a:tcPr>
                </a:tc>
                <a:extLst>
                  <a:ext uri="{0D108BD9-81ED-4DB2-BD59-A6C34878D82A}">
                    <a16:rowId xmlns:a16="http://schemas.microsoft.com/office/drawing/2014/main" val="3890722273"/>
                  </a:ext>
                </a:extLst>
              </a:tr>
              <a:tr h="594167">
                <a:tc>
                  <a:txBody>
                    <a:bodyPr/>
                    <a:lstStyle/>
                    <a:p>
                      <a:r>
                        <a:rPr lang="de-DE" sz="2400" b="1" dirty="0"/>
                        <a:t>Staatsform</a:t>
                      </a:r>
                    </a:p>
                  </a:txBody>
                  <a:tcPr anchor="ctr">
                    <a:lnL>
                      <a:noFill/>
                    </a:lnL>
                    <a:lnR>
                      <a:noFill/>
                    </a:lnR>
                    <a:lnT>
                      <a:noFill/>
                    </a:lnT>
                    <a:lnB>
                      <a:noFill/>
                    </a:lnB>
                  </a:tcPr>
                </a:tc>
                <a:tc>
                  <a:txBody>
                    <a:bodyPr/>
                    <a:lstStyle/>
                    <a:p>
                      <a:r>
                        <a:rPr lang="de-DE" sz="2000" b="1" dirty="0"/>
                        <a:t>Präsidiale Republik</a:t>
                      </a:r>
                    </a:p>
                  </a:txBody>
                  <a:tcPr anchor="ctr">
                    <a:lnL>
                      <a:noFill/>
                    </a:lnL>
                    <a:lnR>
                      <a:noFill/>
                    </a:lnR>
                    <a:lnT>
                      <a:noFill/>
                    </a:lnT>
                    <a:lnB>
                      <a:noFill/>
                    </a:lnB>
                  </a:tcPr>
                </a:tc>
                <a:extLst>
                  <a:ext uri="{0D108BD9-81ED-4DB2-BD59-A6C34878D82A}">
                    <a16:rowId xmlns:a16="http://schemas.microsoft.com/office/drawing/2014/main" val="1003631355"/>
                  </a:ext>
                </a:extLst>
              </a:tr>
              <a:tr h="1039793">
                <a:tc>
                  <a:txBody>
                    <a:bodyPr/>
                    <a:lstStyle/>
                    <a:p>
                      <a:r>
                        <a:rPr lang="de-DE" sz="2400" b="1" dirty="0"/>
                        <a:t>Währung</a:t>
                      </a:r>
                    </a:p>
                  </a:txBody>
                  <a:tcPr anchor="ctr">
                    <a:lnL>
                      <a:noFill/>
                    </a:lnL>
                    <a:lnR>
                      <a:noFill/>
                    </a:lnR>
                    <a:lnT>
                      <a:noFill/>
                    </a:lnT>
                    <a:lnB>
                      <a:noFill/>
                    </a:lnB>
                  </a:tcPr>
                </a:tc>
                <a:tc>
                  <a:txBody>
                    <a:bodyPr/>
                    <a:lstStyle/>
                    <a:p>
                      <a:r>
                        <a:rPr lang="de-DE" sz="2000" b="1" dirty="0"/>
                        <a:t>1 Leone (SLL)</a:t>
                      </a:r>
                      <a:br>
                        <a:rPr lang="de-DE" sz="2000" b="1" dirty="0"/>
                      </a:br>
                      <a:r>
                        <a:rPr lang="de-DE" sz="2000" b="1" dirty="0"/>
                        <a:t>= 100 Cents</a:t>
                      </a:r>
                    </a:p>
                  </a:txBody>
                  <a:tcPr anchor="ctr">
                    <a:lnL>
                      <a:noFill/>
                    </a:lnL>
                    <a:lnR>
                      <a:noFill/>
                    </a:lnR>
                    <a:lnT>
                      <a:noFill/>
                    </a:lnT>
                    <a:lnB>
                      <a:noFill/>
                    </a:lnB>
                  </a:tcPr>
                </a:tc>
                <a:extLst>
                  <a:ext uri="{0D108BD9-81ED-4DB2-BD59-A6C34878D82A}">
                    <a16:rowId xmlns:a16="http://schemas.microsoft.com/office/drawing/2014/main" val="897154801"/>
                  </a:ext>
                </a:extLst>
              </a:tr>
              <a:tr h="594167">
                <a:tc>
                  <a:txBody>
                    <a:bodyPr/>
                    <a:lstStyle/>
                    <a:p>
                      <a:r>
                        <a:rPr lang="de-DE" sz="2400" b="1" dirty="0"/>
                        <a:t>Fläche</a:t>
                      </a:r>
                    </a:p>
                  </a:txBody>
                  <a:tcPr anchor="ctr">
                    <a:lnL>
                      <a:noFill/>
                    </a:lnL>
                    <a:lnR>
                      <a:noFill/>
                    </a:lnR>
                    <a:lnT>
                      <a:noFill/>
                    </a:lnT>
                    <a:lnB>
                      <a:noFill/>
                    </a:lnB>
                  </a:tcPr>
                </a:tc>
                <a:tc>
                  <a:txBody>
                    <a:bodyPr/>
                    <a:lstStyle/>
                    <a:p>
                      <a:r>
                        <a:rPr lang="de-DE" sz="2000" b="1" dirty="0"/>
                        <a:t>71.740 km²</a:t>
                      </a:r>
                    </a:p>
                  </a:txBody>
                  <a:tcPr anchor="ctr">
                    <a:lnL>
                      <a:noFill/>
                    </a:lnL>
                    <a:lnR>
                      <a:noFill/>
                    </a:lnR>
                    <a:lnT>
                      <a:noFill/>
                    </a:lnT>
                    <a:lnB>
                      <a:noFill/>
                    </a:lnB>
                  </a:tcPr>
                </a:tc>
                <a:extLst>
                  <a:ext uri="{0D108BD9-81ED-4DB2-BD59-A6C34878D82A}">
                    <a16:rowId xmlns:a16="http://schemas.microsoft.com/office/drawing/2014/main" val="541774235"/>
                  </a:ext>
                </a:extLst>
              </a:tr>
              <a:tr h="594167">
                <a:tc>
                  <a:txBody>
                    <a:bodyPr/>
                    <a:lstStyle/>
                    <a:p>
                      <a:r>
                        <a:rPr lang="de-DE" sz="2400" b="1" dirty="0"/>
                        <a:t>Bevölkerung</a:t>
                      </a:r>
                    </a:p>
                  </a:txBody>
                  <a:tcPr anchor="ctr">
                    <a:lnL>
                      <a:noFill/>
                    </a:lnL>
                    <a:lnR>
                      <a:noFill/>
                    </a:lnR>
                    <a:lnT>
                      <a:noFill/>
                    </a:lnT>
                    <a:lnB>
                      <a:noFill/>
                    </a:lnB>
                  </a:tcPr>
                </a:tc>
                <a:tc>
                  <a:txBody>
                    <a:bodyPr/>
                    <a:lstStyle/>
                    <a:p>
                      <a:r>
                        <a:rPr lang="de-DE" sz="2000" b="1" dirty="0"/>
                        <a:t>7 Mio. (2015)</a:t>
                      </a:r>
                    </a:p>
                  </a:txBody>
                  <a:tcPr anchor="ctr">
                    <a:lnL>
                      <a:noFill/>
                    </a:lnL>
                    <a:lnR>
                      <a:noFill/>
                    </a:lnR>
                    <a:lnT>
                      <a:noFill/>
                    </a:lnT>
                    <a:lnB>
                      <a:noFill/>
                    </a:lnB>
                  </a:tcPr>
                </a:tc>
                <a:extLst>
                  <a:ext uri="{0D108BD9-81ED-4DB2-BD59-A6C34878D82A}">
                    <a16:rowId xmlns:a16="http://schemas.microsoft.com/office/drawing/2014/main" val="2071135491"/>
                  </a:ext>
                </a:extLst>
              </a:tr>
              <a:tr h="594167">
                <a:tc>
                  <a:txBody>
                    <a:bodyPr/>
                    <a:lstStyle/>
                    <a:p>
                      <a:r>
                        <a:rPr lang="de-DE" sz="2400" b="1" dirty="0"/>
                        <a:t>Sprachen</a:t>
                      </a:r>
                    </a:p>
                  </a:txBody>
                  <a:tcPr anchor="ctr">
                    <a:lnL>
                      <a:noFill/>
                    </a:lnL>
                    <a:lnR>
                      <a:noFill/>
                    </a:lnR>
                    <a:lnT>
                      <a:noFill/>
                    </a:lnT>
                    <a:lnB>
                      <a:noFill/>
                    </a:lnB>
                  </a:tcPr>
                </a:tc>
                <a:tc>
                  <a:txBody>
                    <a:bodyPr/>
                    <a:lstStyle/>
                    <a:p>
                      <a:r>
                        <a:rPr lang="de-DE" sz="2000" b="1" dirty="0"/>
                        <a:t>Englisch (offiziell), Mende, </a:t>
                      </a:r>
                      <a:r>
                        <a:rPr lang="de-DE" sz="2000" b="1" dirty="0" err="1"/>
                        <a:t>Temne</a:t>
                      </a:r>
                      <a:r>
                        <a:rPr lang="de-DE" sz="2000" b="1" dirty="0"/>
                        <a:t>, </a:t>
                      </a:r>
                      <a:r>
                        <a:rPr lang="de-DE" sz="2000" b="1" dirty="0" err="1"/>
                        <a:t>Krio</a:t>
                      </a:r>
                      <a:r>
                        <a:rPr lang="de-DE" sz="2000" b="1" dirty="0"/>
                        <a:t> (</a:t>
                      </a:r>
                      <a:r>
                        <a:rPr lang="de-DE" sz="2000" b="1" dirty="0" err="1"/>
                        <a:t>lingua</a:t>
                      </a:r>
                      <a:r>
                        <a:rPr lang="de-DE" sz="2000" b="1" dirty="0"/>
                        <a:t> </a:t>
                      </a:r>
                      <a:r>
                        <a:rPr lang="de-DE" sz="2000" b="1" dirty="0" err="1"/>
                        <a:t>franca</a:t>
                      </a:r>
                      <a:r>
                        <a:rPr lang="de-DE" sz="2000" b="1" dirty="0"/>
                        <a:t>)</a:t>
                      </a:r>
                    </a:p>
                  </a:txBody>
                  <a:tcPr anchor="ctr">
                    <a:lnL>
                      <a:noFill/>
                    </a:lnL>
                    <a:lnR>
                      <a:noFill/>
                    </a:lnR>
                    <a:lnT>
                      <a:noFill/>
                    </a:lnT>
                    <a:lnB>
                      <a:noFill/>
                    </a:lnB>
                  </a:tcPr>
                </a:tc>
                <a:extLst>
                  <a:ext uri="{0D108BD9-81ED-4DB2-BD59-A6C34878D82A}">
                    <a16:rowId xmlns:a16="http://schemas.microsoft.com/office/drawing/2014/main" val="3377308012"/>
                  </a:ext>
                </a:extLst>
              </a:tr>
              <a:tr h="594167">
                <a:tc>
                  <a:txBody>
                    <a:bodyPr/>
                    <a:lstStyle/>
                    <a:p>
                      <a:r>
                        <a:rPr lang="de-DE" sz="2400" b="1" dirty="0"/>
                        <a:t>Religionen</a:t>
                      </a:r>
                    </a:p>
                  </a:txBody>
                  <a:tcPr anchor="ctr">
                    <a:lnL>
                      <a:noFill/>
                    </a:lnL>
                    <a:lnR>
                      <a:noFill/>
                    </a:lnR>
                    <a:lnT>
                      <a:noFill/>
                    </a:lnT>
                    <a:lnB>
                      <a:noFill/>
                    </a:lnB>
                  </a:tcPr>
                </a:tc>
                <a:tc>
                  <a:txBody>
                    <a:bodyPr/>
                    <a:lstStyle/>
                    <a:p>
                      <a:r>
                        <a:rPr lang="de-DE" sz="2000" b="1" dirty="0"/>
                        <a:t>Muslime 60 %, Naturreligionen 30 %, Christen 10 %</a:t>
                      </a:r>
                    </a:p>
                  </a:txBody>
                  <a:tcPr anchor="ctr">
                    <a:lnL>
                      <a:noFill/>
                    </a:lnL>
                    <a:lnR>
                      <a:noFill/>
                    </a:lnR>
                    <a:lnT>
                      <a:noFill/>
                    </a:lnT>
                    <a:lnB>
                      <a:noFill/>
                    </a:lnB>
                  </a:tcPr>
                </a:tc>
                <a:extLst>
                  <a:ext uri="{0D108BD9-81ED-4DB2-BD59-A6C34878D82A}">
                    <a16:rowId xmlns:a16="http://schemas.microsoft.com/office/drawing/2014/main" val="2377478440"/>
                  </a:ext>
                </a:extLst>
              </a:tr>
            </a:tbl>
          </a:graphicData>
        </a:graphic>
      </p:graphicFrame>
    </p:spTree>
    <p:extLst>
      <p:ext uri="{BB962C8B-B14F-4D97-AF65-F5344CB8AC3E}">
        <p14:creationId xmlns:p14="http://schemas.microsoft.com/office/powerpoint/2010/main" val="130793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4419" y="744093"/>
            <a:ext cx="3319272" cy="248945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3296" y="141732"/>
            <a:ext cx="4108704" cy="3081528"/>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93998" y="3648456"/>
            <a:ext cx="4084320" cy="3063240"/>
          </a:xfrm>
          <a:prstGeom prst="rect">
            <a:avLst/>
          </a:prstGeom>
        </p:spPr>
      </p:pic>
      <p:sp>
        <p:nvSpPr>
          <p:cNvPr id="5" name="Rechteck 4"/>
          <p:cNvSpPr/>
          <p:nvPr/>
        </p:nvSpPr>
        <p:spPr>
          <a:xfrm>
            <a:off x="3391662" y="1856232"/>
            <a:ext cx="5048250" cy="685059"/>
          </a:xfrm>
          <a:prstGeom prst="rect">
            <a:avLst/>
          </a:prstGeom>
        </p:spPr>
        <p:txBody>
          <a:bodyPr wrap="squar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Teilnahme an einem Projekt des „Youth Power Space Programms“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97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626" y="731520"/>
            <a:ext cx="4389120" cy="329184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832" y="438912"/>
            <a:ext cx="6266688" cy="4700016"/>
          </a:xfrm>
          <a:prstGeom prst="rect">
            <a:avLst/>
          </a:prstGeom>
        </p:spPr>
      </p:pic>
      <p:sp>
        <p:nvSpPr>
          <p:cNvPr id="4" name="Rechteck 3"/>
          <p:cNvSpPr/>
          <p:nvPr/>
        </p:nvSpPr>
        <p:spPr>
          <a:xfrm>
            <a:off x="1097611" y="5577840"/>
            <a:ext cx="7168565"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Treffen mit dem Vorstand der Region und dem Regionalsekretär Solomon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8483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084832" y="278892"/>
            <a:ext cx="6711696" cy="5033772"/>
          </a:xfrm>
          <a:prstGeom prst="rect">
            <a:avLst/>
          </a:prstGeom>
        </p:spPr>
      </p:pic>
      <p:sp>
        <p:nvSpPr>
          <p:cNvPr id="3" name="Rechteck 2"/>
          <p:cNvSpPr/>
          <p:nvPr/>
        </p:nvSpPr>
        <p:spPr>
          <a:xfrm>
            <a:off x="4431583" y="5465788"/>
            <a:ext cx="5834289"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Frauen aus den Vorständen der Ortsvereine und der Region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021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475488"/>
            <a:ext cx="6388608" cy="4791456"/>
          </a:xfrm>
          <a:prstGeom prst="rect">
            <a:avLst/>
          </a:prstGeom>
        </p:spPr>
      </p:pic>
      <p:sp>
        <p:nvSpPr>
          <p:cNvPr id="3" name="Rechteck 2"/>
          <p:cNvSpPr/>
          <p:nvPr/>
        </p:nvSpPr>
        <p:spPr>
          <a:xfrm>
            <a:off x="4959096" y="5390759"/>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Das Frauenfoto konnten die Männer nicht einfach so stehen lassen…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2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98087" y="1049274"/>
            <a:ext cx="3566160" cy="267462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887731" y="3547872"/>
            <a:ext cx="3962400" cy="297180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37324" y="3016378"/>
            <a:ext cx="4087368" cy="3065526"/>
          </a:xfrm>
          <a:prstGeom prst="rect">
            <a:avLst/>
          </a:prstGeom>
        </p:spPr>
      </p:pic>
      <p:sp>
        <p:nvSpPr>
          <p:cNvPr id="6" name="Rechteck 5"/>
          <p:cNvSpPr/>
          <p:nvPr/>
        </p:nvSpPr>
        <p:spPr>
          <a:xfrm>
            <a:off x="606552" y="1129655"/>
            <a:ext cx="6096000" cy="774507"/>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Besuch des YMCA Central </a:t>
            </a:r>
            <a:r>
              <a:rPr lang="de-DE" b="1" dirty="0" err="1">
                <a:latin typeface="Calibri" panose="020F0502020204030204" pitchFamily="34" charset="0"/>
                <a:ea typeface="Calibri" panose="020F0502020204030204" pitchFamily="34" charset="0"/>
                <a:cs typeface="Times New Roman" panose="02020603050405020304" pitchFamily="18" charset="0"/>
              </a:rPr>
              <a:t>Branch</a:t>
            </a:r>
            <a:r>
              <a:rPr lang="de-DE" b="1" dirty="0">
                <a:latin typeface="Calibri" panose="020F0502020204030204" pitchFamily="34" charset="0"/>
                <a:ea typeface="Calibri" panose="020F0502020204030204" pitchFamily="34" charset="0"/>
                <a:cs typeface="Times New Roman" panose="02020603050405020304" pitchFamily="18" charset="0"/>
              </a:rPr>
              <a:t> Bo </a:t>
            </a:r>
          </a:p>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mit eigenem kleinen Ausbildungsbetrieb</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91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01624" y="4039362"/>
            <a:ext cx="2980944" cy="223570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328" y="91439"/>
            <a:ext cx="4450080" cy="333756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5280" y="3767328"/>
            <a:ext cx="4120896" cy="3090672"/>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4" y="91439"/>
            <a:ext cx="4660392" cy="3495294"/>
          </a:xfrm>
          <a:prstGeom prst="rect">
            <a:avLst/>
          </a:prstGeom>
        </p:spPr>
      </p:pic>
      <p:sp>
        <p:nvSpPr>
          <p:cNvPr id="6" name="Rechteck 5"/>
          <p:cNvSpPr/>
          <p:nvPr/>
        </p:nvSpPr>
        <p:spPr>
          <a:xfrm>
            <a:off x="4181017" y="4341076"/>
            <a:ext cx="2714397"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Das </a:t>
            </a:r>
            <a:r>
              <a:rPr lang="de-DE" b="1" dirty="0" err="1">
                <a:latin typeface="Calibri" panose="020F0502020204030204" pitchFamily="34" charset="0"/>
                <a:ea typeface="Calibri" panose="020F0502020204030204" pitchFamily="34" charset="0"/>
                <a:cs typeface="Times New Roman" panose="02020603050405020304" pitchFamily="18" charset="0"/>
              </a:rPr>
              <a:t>Driving</a:t>
            </a:r>
            <a:r>
              <a:rPr lang="de-DE" b="1" dirty="0">
                <a:latin typeface="Calibri" panose="020F0502020204030204" pitchFamily="34" charset="0"/>
                <a:ea typeface="Calibri" panose="020F0502020204030204" pitchFamily="34" charset="0"/>
                <a:cs typeface="Times New Roman" panose="02020603050405020304" pitchFamily="18" charset="0"/>
              </a:rPr>
              <a:t> </a:t>
            </a:r>
            <a:r>
              <a:rPr lang="de-DE" b="1" dirty="0" err="1">
                <a:latin typeface="Calibri" panose="020F0502020204030204" pitchFamily="34" charset="0"/>
                <a:ea typeface="Calibri" panose="020F0502020204030204" pitchFamily="34" charset="0"/>
                <a:cs typeface="Times New Roman" panose="02020603050405020304" pitchFamily="18" charset="0"/>
              </a:rPr>
              <a:t>Doctor</a:t>
            </a:r>
            <a:r>
              <a:rPr lang="de-DE" b="1" dirty="0">
                <a:latin typeface="Calibri" panose="020F0502020204030204" pitchFamily="34" charset="0"/>
                <a:ea typeface="Calibri" panose="020F0502020204030204" pitchFamily="34" charset="0"/>
                <a:cs typeface="Times New Roman" panose="02020603050405020304" pitchFamily="18" charset="0"/>
              </a:rPr>
              <a:t> Projekt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0138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182624" y="3182112"/>
            <a:ext cx="4693920" cy="352044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320" y="676656"/>
            <a:ext cx="4681728" cy="351129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1536" y="356616"/>
            <a:ext cx="3450336" cy="2587752"/>
          </a:xfrm>
          <a:prstGeom prst="rect">
            <a:avLst/>
          </a:prstGeom>
        </p:spPr>
      </p:pic>
      <p:sp>
        <p:nvSpPr>
          <p:cNvPr id="5" name="Rechteck 4"/>
          <p:cNvSpPr/>
          <p:nvPr/>
        </p:nvSpPr>
        <p:spPr>
          <a:xfrm>
            <a:off x="6685597" y="4862284"/>
            <a:ext cx="4051174"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Besonderer Empfang im YMCA Waterloo</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784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912" y="681355"/>
            <a:ext cx="2682240" cy="201168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648" y="381635"/>
            <a:ext cx="4568952" cy="342671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92376" y="1607185"/>
            <a:ext cx="5509768" cy="4132326"/>
          </a:xfrm>
          <a:prstGeom prst="rect">
            <a:avLst/>
          </a:prstGeom>
        </p:spPr>
      </p:pic>
      <p:sp>
        <p:nvSpPr>
          <p:cNvPr id="5" name="Rechteck 4"/>
          <p:cNvSpPr/>
          <p:nvPr/>
        </p:nvSpPr>
        <p:spPr>
          <a:xfrm>
            <a:off x="7595306" y="5118316"/>
            <a:ext cx="3507820" cy="470000"/>
          </a:xfrm>
          <a:prstGeom prst="rect">
            <a:avLst/>
          </a:prstGeom>
        </p:spPr>
        <p:txBody>
          <a:bodyPr wrap="none">
            <a:spAutoFit/>
          </a:bodyPr>
          <a:lstStyle/>
          <a:p>
            <a:pP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Besuch der Schule in </a:t>
            </a:r>
            <a:r>
              <a:rPr lang="de-DE" sz="2400" b="1" dirty="0" err="1">
                <a:latin typeface="Calibri" panose="020F0502020204030204" pitchFamily="34" charset="0"/>
                <a:ea typeface="Calibri" panose="020F0502020204030204" pitchFamily="34" charset="0"/>
                <a:cs typeface="Times New Roman" panose="02020603050405020304" pitchFamily="18" charset="0"/>
              </a:rPr>
              <a:t>Kissy</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32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 y="457200"/>
            <a:ext cx="5510784" cy="4133088"/>
          </a:xfrm>
          <a:prstGeom prst="rect">
            <a:avLst/>
          </a:prstGeom>
        </p:spPr>
      </p:pic>
      <p:sp>
        <p:nvSpPr>
          <p:cNvPr id="3" name="Rechteck 2"/>
          <p:cNvSpPr/>
          <p:nvPr/>
        </p:nvSpPr>
        <p:spPr>
          <a:xfrm>
            <a:off x="6010656" y="4590288"/>
            <a:ext cx="6096000" cy="981423"/>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Christian </a:t>
            </a:r>
            <a:r>
              <a:rPr lang="de-DE" b="1" dirty="0" err="1">
                <a:latin typeface="Calibri" panose="020F0502020204030204" pitchFamily="34" charset="0"/>
                <a:ea typeface="Calibri" panose="020F0502020204030204" pitchFamily="34" charset="0"/>
                <a:cs typeface="Times New Roman" panose="02020603050405020304" pitchFamily="18" charset="0"/>
              </a:rPr>
              <a:t>Kamara</a:t>
            </a:r>
            <a:r>
              <a:rPr lang="de-DE" b="1" dirty="0">
                <a:latin typeface="Calibri" panose="020F0502020204030204" pitchFamily="34" charset="0"/>
                <a:ea typeface="Calibri" panose="020F0502020204030204" pitchFamily="34" charset="0"/>
                <a:cs typeface="Times New Roman" panose="02020603050405020304" pitchFamily="18" charset="0"/>
              </a:rPr>
              <a:t>, der Nationalsekretär hat diese Reise sehr gut organisiert und wir konnten uns gut kennenlernen und freuen uns auf die Zusammenarbeit!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26502" y="859536"/>
            <a:ext cx="3730752" cy="2798064"/>
          </a:xfrm>
          <a:prstGeom prst="rect">
            <a:avLst/>
          </a:prstGeom>
        </p:spPr>
      </p:pic>
    </p:spTree>
    <p:extLst>
      <p:ext uri="{BB962C8B-B14F-4D97-AF65-F5344CB8AC3E}">
        <p14:creationId xmlns:p14="http://schemas.microsoft.com/office/powerpoint/2010/main" val="2896283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384" y="320040"/>
            <a:ext cx="4288536" cy="3216402"/>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296" y="155448"/>
            <a:ext cx="4328160" cy="324612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1064" y="2184273"/>
            <a:ext cx="4130040" cy="3097530"/>
          </a:xfrm>
          <a:prstGeom prst="rect">
            <a:avLst/>
          </a:prstGeom>
        </p:spPr>
      </p:pic>
      <p:sp>
        <p:nvSpPr>
          <p:cNvPr id="5" name="Rechteck 4"/>
          <p:cNvSpPr/>
          <p:nvPr/>
        </p:nvSpPr>
        <p:spPr>
          <a:xfrm>
            <a:off x="1942251" y="5575516"/>
            <a:ext cx="6058005" cy="407035"/>
          </a:xfrm>
          <a:prstGeom prst="rect">
            <a:avLst/>
          </a:prstGeom>
        </p:spPr>
        <p:txBody>
          <a:bodyPr wrap="none">
            <a:spAutoFit/>
          </a:bodyPr>
          <a:lstStyle/>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Ende der Tage in Sierra Leone, Weiterflug nach Ghana…</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03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38200" y="200215"/>
            <a:ext cx="8095488" cy="4859401"/>
          </a:xfrm>
          <a:prstGeom prst="rect">
            <a:avLst/>
          </a:prstGeom>
        </p:spPr>
      </p:pic>
      <p:sp>
        <p:nvSpPr>
          <p:cNvPr id="3" name="Rechteck 2"/>
          <p:cNvSpPr/>
          <p:nvPr/>
        </p:nvSpPr>
        <p:spPr>
          <a:xfrm>
            <a:off x="4885944" y="5318683"/>
            <a:ext cx="6096000" cy="646331"/>
          </a:xfrm>
          <a:prstGeom prst="rect">
            <a:avLst/>
          </a:prstGeom>
        </p:spPr>
        <p:txBody>
          <a:bodyPr>
            <a:spAutoFit/>
          </a:bodyPr>
          <a:lstStyle/>
          <a:p>
            <a:r>
              <a:rPr lang="de-DE" dirty="0"/>
              <a:t>In diesem Stadtteil von Freetown hat der Nationalverband des YMCA Sierra Leone seinen Sitz.</a:t>
            </a:r>
          </a:p>
        </p:txBody>
      </p:sp>
    </p:spTree>
    <p:extLst>
      <p:ext uri="{BB962C8B-B14F-4D97-AF65-F5344CB8AC3E}">
        <p14:creationId xmlns:p14="http://schemas.microsoft.com/office/powerpoint/2010/main" val="140204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15574" y="3092912"/>
            <a:ext cx="3410825" cy="2268595"/>
          </a:xfrm>
          <a:prstGeom prst="rect">
            <a:avLst/>
          </a:prstGeom>
        </p:spPr>
      </p:pic>
      <p:pic>
        <p:nvPicPr>
          <p:cNvPr id="3" name="Grafik 2"/>
          <p:cNvPicPr>
            <a:picLocks noChangeAspect="1"/>
          </p:cNvPicPr>
          <p:nvPr/>
        </p:nvPicPr>
        <p:blipFill>
          <a:blip r:embed="rId3"/>
          <a:stretch>
            <a:fillRect/>
          </a:stretch>
        </p:blipFill>
        <p:spPr>
          <a:xfrm>
            <a:off x="5093733" y="3092912"/>
            <a:ext cx="3093871" cy="3099280"/>
          </a:xfrm>
          <a:prstGeom prst="rect">
            <a:avLst/>
          </a:prstGeom>
        </p:spPr>
      </p:pic>
      <p:pic>
        <p:nvPicPr>
          <p:cNvPr id="4" name="Grafik 3"/>
          <p:cNvPicPr>
            <a:picLocks noChangeAspect="1"/>
          </p:cNvPicPr>
          <p:nvPr/>
        </p:nvPicPr>
        <p:blipFill>
          <a:blip r:embed="rId4"/>
          <a:stretch>
            <a:fillRect/>
          </a:stretch>
        </p:blipFill>
        <p:spPr>
          <a:xfrm>
            <a:off x="9154939" y="3092912"/>
            <a:ext cx="2170095" cy="2512741"/>
          </a:xfrm>
          <a:prstGeom prst="rect">
            <a:avLst/>
          </a:prstGeom>
        </p:spPr>
      </p:pic>
      <p:sp>
        <p:nvSpPr>
          <p:cNvPr id="5" name="Rechteck 4"/>
          <p:cNvSpPr/>
          <p:nvPr/>
        </p:nvSpPr>
        <p:spPr>
          <a:xfrm>
            <a:off x="2093976" y="1088136"/>
            <a:ext cx="8494776" cy="1015663"/>
          </a:xfrm>
          <a:prstGeom prst="rect">
            <a:avLst/>
          </a:prstGeom>
        </p:spPr>
        <p:txBody>
          <a:bodyPr wrap="square">
            <a:spAutoFit/>
          </a:bodyPr>
          <a:lstStyle/>
          <a:p>
            <a:r>
              <a:rPr lang="de-DE" sz="6000" b="1" dirty="0">
                <a:latin typeface="+mj-lt"/>
              </a:rPr>
              <a:t>YMCA Ghana Februar 2020</a:t>
            </a:r>
          </a:p>
        </p:txBody>
      </p:sp>
    </p:spTree>
    <p:extLst>
      <p:ext uri="{BB962C8B-B14F-4D97-AF65-F5344CB8AC3E}">
        <p14:creationId xmlns:p14="http://schemas.microsoft.com/office/powerpoint/2010/main" val="18333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68096" y="923544"/>
            <a:ext cx="5468112" cy="2308324"/>
          </a:xfrm>
          <a:prstGeom prst="rect">
            <a:avLst/>
          </a:prstGeom>
        </p:spPr>
        <p:txBody>
          <a:bodyPr wrap="square">
            <a:spAutoFit/>
          </a:bodyPr>
          <a:lstStyle/>
          <a:p>
            <a:r>
              <a:rPr lang="de-DE" b="1" dirty="0"/>
              <a:t>YMCA Ghana</a:t>
            </a:r>
          </a:p>
          <a:p>
            <a:pPr algn="just"/>
            <a:r>
              <a:rPr lang="de-DE" dirty="0"/>
              <a:t>Ghana liegt in Westafrika und ist so groß wie die alte Bundesrepublik. Im Süden grenzt es an den Atlantik. Die umgebenden Nachbarländer sind Elfenbeinküste, Burkina Faso und Togo. Zum YMCA Ghana gehören 30 Vereine, verteilt auf die 6 Regionen des Landes. Betreut werden sie vom Generalsekretär Kwabena Nketia-Addae und seinen Mitarbeitern</a:t>
            </a:r>
            <a:endParaRPr lang="de-DE" dirty="0">
              <a:effectLst/>
            </a:endParaRPr>
          </a:p>
        </p:txBody>
      </p:sp>
      <p:sp>
        <p:nvSpPr>
          <p:cNvPr id="3" name="Rechteck 2"/>
          <p:cNvSpPr/>
          <p:nvPr/>
        </p:nvSpPr>
        <p:spPr>
          <a:xfrm>
            <a:off x="5590032" y="3698623"/>
            <a:ext cx="6096000" cy="2862322"/>
          </a:xfrm>
          <a:prstGeom prst="rect">
            <a:avLst/>
          </a:prstGeom>
        </p:spPr>
        <p:txBody>
          <a:bodyPr>
            <a:spAutoFit/>
          </a:bodyPr>
          <a:lstStyle/>
          <a:p>
            <a:pPr algn="just"/>
            <a:r>
              <a:rPr lang="de-DE" dirty="0"/>
              <a:t>15 Vereine aus dem CVJM-Westbund pflegen eine Partnerschaft zu einem YMCA-Verein in Ghana. Zwischen ihnen gibt es einen regen Besuchsaustausch. Die Partnerschaft mit dem YMCA Ghana begann im Jahre 1959. Der CVJM-Westbund unterstützt durch seinen CVJM-Weltdienst Kinder- und Jugendarbeit, Kindergärten, Schulen, Berufsausbildungsstätten sowie die Schulung und Begleitung von ehrenamtlich Mitarbeitenden im YMCA. Der YMCA bildet Schreiner, Maurer, Bauzeichner, Schneiderinnen und Köchinnen aus.</a:t>
            </a:r>
          </a:p>
          <a:p>
            <a:pPr algn="just"/>
            <a:r>
              <a:rPr lang="de-DE" dirty="0"/>
              <a:t> </a:t>
            </a:r>
            <a:endParaRPr lang="de-DE" dirty="0">
              <a:effectLst/>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7052" y="676656"/>
            <a:ext cx="4874284" cy="1793748"/>
          </a:xfrm>
          <a:prstGeom prst="rect">
            <a:avLst/>
          </a:prstGeom>
        </p:spPr>
      </p:pic>
    </p:spTree>
    <p:extLst>
      <p:ext uri="{BB962C8B-B14F-4D97-AF65-F5344CB8AC3E}">
        <p14:creationId xmlns:p14="http://schemas.microsoft.com/office/powerpoint/2010/main" val="1394433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184" y="548640"/>
            <a:ext cx="5486400" cy="411480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046" y="548640"/>
            <a:ext cx="2496312" cy="3328416"/>
          </a:xfrm>
          <a:prstGeom prst="rect">
            <a:avLst/>
          </a:prstGeom>
        </p:spPr>
      </p:pic>
      <p:sp>
        <p:nvSpPr>
          <p:cNvPr id="5" name="Rechteck 4"/>
          <p:cNvSpPr/>
          <p:nvPr/>
        </p:nvSpPr>
        <p:spPr>
          <a:xfrm>
            <a:off x="2124252" y="5260678"/>
            <a:ext cx="7873950" cy="584775"/>
          </a:xfrm>
          <a:prstGeom prst="rect">
            <a:avLst/>
          </a:prstGeom>
        </p:spPr>
        <p:txBody>
          <a:bodyPr wrap="none">
            <a:spAutoFit/>
          </a:bodyPr>
          <a:lstStyle/>
          <a:p>
            <a:r>
              <a:rPr lang="en-US" sz="1600" b="1" dirty="0" err="1"/>
              <a:t>Auch</a:t>
            </a:r>
            <a:r>
              <a:rPr lang="en-US" sz="1600" b="1" dirty="0"/>
              <a:t> im YMCA Ghana </a:t>
            </a:r>
            <a:r>
              <a:rPr lang="en-US" sz="1600" b="1" dirty="0" err="1"/>
              <a:t>wird</a:t>
            </a:r>
            <a:r>
              <a:rPr lang="en-US" sz="1600" b="1" dirty="0"/>
              <a:t> der </a:t>
            </a:r>
            <a:r>
              <a:rPr lang="en-US" sz="1600" b="1" dirty="0" err="1"/>
              <a:t>aktuellen</a:t>
            </a:r>
            <a:r>
              <a:rPr lang="en-US" sz="1600" b="1" dirty="0"/>
              <a:t> Situation </a:t>
            </a:r>
            <a:r>
              <a:rPr lang="en-US" sz="1600" b="1" dirty="0" err="1"/>
              <a:t>mit</a:t>
            </a:r>
            <a:r>
              <a:rPr lang="en-US" sz="1600" b="1" dirty="0"/>
              <a:t> COIVID 19 </a:t>
            </a:r>
            <a:r>
              <a:rPr lang="en-US" sz="1600" b="1" dirty="0" err="1"/>
              <a:t>ganz</a:t>
            </a:r>
            <a:r>
              <a:rPr lang="en-US" sz="1600" b="1" dirty="0"/>
              <a:t> </a:t>
            </a:r>
            <a:r>
              <a:rPr lang="en-US" sz="1600" b="1" dirty="0" err="1"/>
              <a:t>praktich</a:t>
            </a:r>
            <a:r>
              <a:rPr lang="en-US" sz="1600" b="1" dirty="0"/>
              <a:t> </a:t>
            </a:r>
            <a:r>
              <a:rPr lang="en-US" sz="1600" b="1" dirty="0" err="1"/>
              <a:t>begegnet</a:t>
            </a:r>
            <a:r>
              <a:rPr lang="en-US" sz="1600" b="1" dirty="0"/>
              <a:t> :</a:t>
            </a:r>
          </a:p>
          <a:p>
            <a:r>
              <a:rPr lang="en-US" sz="1600" b="1" dirty="0"/>
              <a:t> Humanitarian activity by YMCA</a:t>
            </a: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1039" y="1660848"/>
            <a:ext cx="2071396" cy="2761861"/>
          </a:xfrm>
          <a:prstGeom prst="rect">
            <a:avLst/>
          </a:prstGeom>
        </p:spPr>
      </p:pic>
    </p:spTree>
    <p:extLst>
      <p:ext uri="{BB962C8B-B14F-4D97-AF65-F5344CB8AC3E}">
        <p14:creationId xmlns:p14="http://schemas.microsoft.com/office/powerpoint/2010/main" val="1731080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 y="916686"/>
            <a:ext cx="4678680" cy="3509010"/>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216" y="916686"/>
            <a:ext cx="5401056" cy="4050792"/>
          </a:xfrm>
          <a:prstGeom prst="rect">
            <a:avLst/>
          </a:prstGeom>
        </p:spPr>
      </p:pic>
      <p:sp>
        <p:nvSpPr>
          <p:cNvPr id="7" name="Rechteck 6"/>
          <p:cNvSpPr/>
          <p:nvPr/>
        </p:nvSpPr>
        <p:spPr>
          <a:xfrm>
            <a:off x="708660" y="5253599"/>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YMCA Head Quarter- Kennenlernen der Mitarbeitenden und des 1. Vorsitzenden des Nationalverbandes</a:t>
            </a:r>
          </a:p>
        </p:txBody>
      </p:sp>
    </p:spTree>
    <p:extLst>
      <p:ext uri="{BB962C8B-B14F-4D97-AF65-F5344CB8AC3E}">
        <p14:creationId xmlns:p14="http://schemas.microsoft.com/office/powerpoint/2010/main" val="1857033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16" y="410464"/>
            <a:ext cx="3781261" cy="283594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05801" y="947801"/>
            <a:ext cx="4298696" cy="322402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216" y="3481070"/>
            <a:ext cx="4050792" cy="3038094"/>
          </a:xfrm>
          <a:prstGeom prst="rect">
            <a:avLst/>
          </a:prstGeom>
        </p:spPr>
      </p:pic>
      <p:sp>
        <p:nvSpPr>
          <p:cNvPr id="5" name="Rechteck 4"/>
          <p:cNvSpPr/>
          <p:nvPr/>
        </p:nvSpPr>
        <p:spPr>
          <a:xfrm>
            <a:off x="6359644" y="6365430"/>
            <a:ext cx="5207516" cy="407035"/>
          </a:xfrm>
          <a:prstGeom prst="rect">
            <a:avLst/>
          </a:prstGeom>
        </p:spPr>
        <p:txBody>
          <a:bodyPr wrap="none">
            <a:spAutoFit/>
          </a:bodyPr>
          <a:lstStyle/>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Besichtigung des Ausbildungszentrums in Accra</a:t>
            </a: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29455" y="439293"/>
            <a:ext cx="3046984" cy="2285238"/>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45024" y="3741102"/>
            <a:ext cx="2999232" cy="2249424"/>
          </a:xfrm>
          <a:prstGeom prst="rect">
            <a:avLst/>
          </a:prstGeom>
        </p:spPr>
      </p:pic>
    </p:spTree>
    <p:extLst>
      <p:ext uri="{BB962C8B-B14F-4D97-AF65-F5344CB8AC3E}">
        <p14:creationId xmlns:p14="http://schemas.microsoft.com/office/powerpoint/2010/main" val="3994727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9590" y="1234440"/>
            <a:ext cx="4096512" cy="307238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080" y="457200"/>
            <a:ext cx="4584192" cy="343814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264" y="4023360"/>
            <a:ext cx="2718816" cy="2039112"/>
          </a:xfrm>
          <a:prstGeom prst="rect">
            <a:avLst/>
          </a:prstGeom>
        </p:spPr>
      </p:pic>
      <p:sp>
        <p:nvSpPr>
          <p:cNvPr id="5" name="Rechteck 4"/>
          <p:cNvSpPr/>
          <p:nvPr/>
        </p:nvSpPr>
        <p:spPr>
          <a:xfrm>
            <a:off x="7708555" y="4818888"/>
            <a:ext cx="3734099" cy="375552"/>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Filmprojekt mit jungen Erwachsenen </a:t>
            </a:r>
          </a:p>
        </p:txBody>
      </p:sp>
    </p:spTree>
    <p:extLst>
      <p:ext uri="{BB962C8B-B14F-4D97-AF65-F5344CB8AC3E}">
        <p14:creationId xmlns:p14="http://schemas.microsoft.com/office/powerpoint/2010/main" val="929460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94523" y="899540"/>
            <a:ext cx="4050792" cy="303809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9568" y="2731770"/>
            <a:ext cx="5233416" cy="392506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1366" y="772668"/>
            <a:ext cx="3035808" cy="2276856"/>
          </a:xfrm>
          <a:prstGeom prst="rect">
            <a:avLst/>
          </a:prstGeom>
        </p:spPr>
      </p:pic>
      <p:sp>
        <p:nvSpPr>
          <p:cNvPr id="5" name="Rechteck 4"/>
          <p:cNvSpPr/>
          <p:nvPr/>
        </p:nvSpPr>
        <p:spPr>
          <a:xfrm>
            <a:off x="3810129" y="1122388"/>
            <a:ext cx="2713500" cy="470000"/>
          </a:xfrm>
          <a:prstGeom prst="rect">
            <a:avLst/>
          </a:prstGeom>
        </p:spPr>
        <p:txBody>
          <a:bodyPr wrap="none">
            <a:spAutoFit/>
          </a:bodyPr>
          <a:lstStyle/>
          <a:p>
            <a:pP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Eindrücke aus Accra</a:t>
            </a:r>
          </a:p>
        </p:txBody>
      </p:sp>
    </p:spTree>
    <p:extLst>
      <p:ext uri="{BB962C8B-B14F-4D97-AF65-F5344CB8AC3E}">
        <p14:creationId xmlns:p14="http://schemas.microsoft.com/office/powerpoint/2010/main" val="289964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232" y="749808"/>
            <a:ext cx="2633472" cy="2633472"/>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488" y="155448"/>
            <a:ext cx="3377184" cy="2532888"/>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04835" y="3340989"/>
            <a:ext cx="3538728" cy="2654046"/>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90212" y="895858"/>
            <a:ext cx="2842768" cy="2132076"/>
          </a:xfrm>
          <a:prstGeom prst="rect">
            <a:avLst/>
          </a:prstGeom>
        </p:spPr>
      </p:pic>
      <p:sp>
        <p:nvSpPr>
          <p:cNvPr id="7" name="Rechteck 6"/>
          <p:cNvSpPr/>
          <p:nvPr/>
        </p:nvSpPr>
        <p:spPr>
          <a:xfrm>
            <a:off x="777240" y="5088510"/>
            <a:ext cx="6096000" cy="853567"/>
          </a:xfrm>
          <a:prstGeom prst="rect">
            <a:avLst/>
          </a:prstGeom>
        </p:spPr>
        <p:txBody>
          <a:bodyPr>
            <a:spAutoFit/>
          </a:bodyPr>
          <a:lstStyle/>
          <a:p>
            <a:pPr>
              <a:lnSpc>
                <a:spcPct val="107000"/>
              </a:lnSpc>
              <a:spcAft>
                <a:spcPts val="800"/>
              </a:spcAft>
            </a:pPr>
            <a:r>
              <a:rPr lang="de-DE" sz="2000" b="1" dirty="0" err="1">
                <a:latin typeface="Calibri" panose="020F0502020204030204" pitchFamily="34" charset="0"/>
                <a:ea typeface="Calibri" panose="020F0502020204030204" pitchFamily="34" charset="0"/>
                <a:cs typeface="Times New Roman" panose="02020603050405020304" pitchFamily="18" charset="0"/>
              </a:rPr>
              <a:t>Koforidua</a:t>
            </a:r>
            <a:r>
              <a:rPr lang="de-DE" sz="2000" b="1" dirty="0">
                <a:latin typeface="Calibri" panose="020F0502020204030204" pitchFamily="34" charset="0"/>
                <a:ea typeface="Calibri" panose="020F0502020204030204" pitchFamily="34" charset="0"/>
                <a:cs typeface="Times New Roman" panose="02020603050405020304" pitchFamily="18" charset="0"/>
              </a:rPr>
              <a:t> Eastern Region</a:t>
            </a:r>
          </a:p>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Gästehaus und Regionalzentrum</a:t>
            </a: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1704" y="3715512"/>
            <a:ext cx="2721864" cy="2721864"/>
          </a:xfrm>
          <a:prstGeom prst="rect">
            <a:avLst/>
          </a:prstGeom>
        </p:spPr>
      </p:pic>
    </p:spTree>
    <p:extLst>
      <p:ext uri="{BB962C8B-B14F-4D97-AF65-F5344CB8AC3E}">
        <p14:creationId xmlns:p14="http://schemas.microsoft.com/office/powerpoint/2010/main" val="933100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14513" y="3933063"/>
            <a:ext cx="3154680" cy="236601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8710041" y="716661"/>
            <a:ext cx="3099816" cy="232486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0223" y="645795"/>
            <a:ext cx="3557016" cy="2667762"/>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0846" y="377190"/>
            <a:ext cx="4507992" cy="3380994"/>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192" y="4155948"/>
            <a:ext cx="2560320" cy="1920240"/>
          </a:xfrm>
          <a:prstGeom prst="rect">
            <a:avLst/>
          </a:prstGeom>
        </p:spPr>
      </p:pic>
      <p:sp>
        <p:nvSpPr>
          <p:cNvPr id="7" name="Rechteck 6"/>
          <p:cNvSpPr/>
          <p:nvPr/>
        </p:nvSpPr>
        <p:spPr>
          <a:xfrm>
            <a:off x="4062988" y="4921720"/>
            <a:ext cx="3334503" cy="388696"/>
          </a:xfrm>
          <a:prstGeom prst="rect">
            <a:avLst/>
          </a:prstGeom>
        </p:spPr>
        <p:txBody>
          <a:bodyPr wrap="non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Wanderung zum „</a:t>
            </a:r>
            <a:r>
              <a:rPr lang="de-DE" dirty="0" err="1">
                <a:latin typeface="Calibri" panose="020F0502020204030204" pitchFamily="34" charset="0"/>
                <a:ea typeface="Calibri" panose="020F0502020204030204" pitchFamily="34" charset="0"/>
                <a:cs typeface="Times New Roman" panose="02020603050405020304" pitchFamily="18" charset="0"/>
              </a:rPr>
              <a:t>Umbrella</a:t>
            </a:r>
            <a:r>
              <a:rPr lang="de-DE" dirty="0">
                <a:latin typeface="Calibri" panose="020F0502020204030204" pitchFamily="34" charset="0"/>
                <a:ea typeface="Calibri" panose="020F0502020204030204" pitchFamily="34" charset="0"/>
                <a:cs typeface="Times New Roman" panose="02020603050405020304" pitchFamily="18" charset="0"/>
              </a:rPr>
              <a:t> Rock“</a:t>
            </a:r>
          </a:p>
        </p:txBody>
      </p:sp>
    </p:spTree>
    <p:extLst>
      <p:ext uri="{BB962C8B-B14F-4D97-AF65-F5344CB8AC3E}">
        <p14:creationId xmlns:p14="http://schemas.microsoft.com/office/powerpoint/2010/main" val="709085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40302" y="530352"/>
            <a:ext cx="2999232" cy="224942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108" y="578358"/>
            <a:ext cx="3383280" cy="253746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1688" y="640080"/>
            <a:ext cx="3931920" cy="393192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12791" y="3886073"/>
            <a:ext cx="2778760" cy="2084070"/>
          </a:xfrm>
          <a:prstGeom prst="rect">
            <a:avLst/>
          </a:prstGeom>
        </p:spPr>
      </p:pic>
      <p:sp>
        <p:nvSpPr>
          <p:cNvPr id="7" name="Rechteck 6"/>
          <p:cNvSpPr/>
          <p:nvPr/>
        </p:nvSpPr>
        <p:spPr>
          <a:xfrm>
            <a:off x="341376" y="4243049"/>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Modenschau und Tanzvorstellung- Projekte der YMCA Jugendarbeit in der Region</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300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68808" y="1885307"/>
            <a:ext cx="6096000" cy="3416320"/>
          </a:xfrm>
          <a:prstGeom prst="rect">
            <a:avLst/>
          </a:prstGeom>
        </p:spPr>
        <p:txBody>
          <a:bodyPr>
            <a:spAutoFit/>
          </a:bodyPr>
          <a:lstStyle/>
          <a:p>
            <a:r>
              <a:rPr lang="de-DE" dirty="0"/>
              <a:t>In den letzten Jahren ist der YMCA hier im Lande immer bekannter geworden, denn während des Rebellenkrieges, während der Ebola-Epidemie und auch nach dem schlimmen Erdrutsch in der Hauptstadt vor einigen Jahren (2017)hat er Menschen in Not und in der Krise geholfen. </a:t>
            </a:r>
          </a:p>
          <a:p>
            <a:endParaRPr lang="de-DE" dirty="0"/>
          </a:p>
          <a:p>
            <a:r>
              <a:rPr lang="de-DE" dirty="0"/>
              <a:t>Und dort, wo der Nationalverband in der Fort Street seinen Sitz hat, würde man kaum vermuten, dass am anderen Ende der Straße der Staatspräsident seinen Sitz hat, so armselig und bescheiden sehen die Hinterhöfe aus. Die Stadt ist hoffnungslos überbevölkert und so sind viele Menschen froh, selbst hier Unterschlupf zu finden.</a:t>
            </a:r>
          </a:p>
        </p:txBody>
      </p:sp>
      <p:pic>
        <p:nvPicPr>
          <p:cNvPr id="3" name="Grafik 2"/>
          <p:cNvPicPr>
            <a:picLocks noChangeAspect="1"/>
          </p:cNvPicPr>
          <p:nvPr/>
        </p:nvPicPr>
        <p:blipFill>
          <a:blip r:embed="rId2"/>
          <a:stretch>
            <a:fillRect/>
          </a:stretch>
        </p:blipFill>
        <p:spPr>
          <a:xfrm>
            <a:off x="6464808" y="1426464"/>
            <a:ext cx="5346192" cy="4544568"/>
          </a:xfrm>
          <a:prstGeom prst="rect">
            <a:avLst/>
          </a:prstGeom>
        </p:spPr>
      </p:pic>
    </p:spTree>
    <p:extLst>
      <p:ext uri="{BB962C8B-B14F-4D97-AF65-F5344CB8AC3E}">
        <p14:creationId xmlns:p14="http://schemas.microsoft.com/office/powerpoint/2010/main" val="338922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48056"/>
            <a:ext cx="4901184" cy="367588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1880" y="292608"/>
            <a:ext cx="4267200" cy="320040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162800" y="3584448"/>
            <a:ext cx="4181856" cy="3136392"/>
          </a:xfrm>
          <a:prstGeom prst="rect">
            <a:avLst/>
          </a:prstGeom>
        </p:spPr>
      </p:pic>
      <p:sp>
        <p:nvSpPr>
          <p:cNvPr id="5" name="Rechteck 4"/>
          <p:cNvSpPr/>
          <p:nvPr/>
        </p:nvSpPr>
        <p:spPr>
          <a:xfrm>
            <a:off x="2123045" y="4958296"/>
            <a:ext cx="4302909"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Besuch des YMCA Kindergartens in </a:t>
            </a:r>
            <a:r>
              <a:rPr lang="de-DE" b="1" dirty="0" err="1">
                <a:latin typeface="Calibri" panose="020F0502020204030204" pitchFamily="34" charset="0"/>
                <a:ea typeface="Calibri" panose="020F0502020204030204" pitchFamily="34" charset="0"/>
                <a:cs typeface="Times New Roman" panose="02020603050405020304" pitchFamily="18" charset="0"/>
              </a:rPr>
              <a:t>Jumapo</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8031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9152" y="0"/>
            <a:ext cx="5754623" cy="4315967"/>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6088" y="3730752"/>
            <a:ext cx="3745992" cy="280949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1126236" y="3931920"/>
            <a:ext cx="3209544" cy="2407158"/>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232660" y="651510"/>
            <a:ext cx="2944368" cy="2208276"/>
          </a:xfrm>
          <a:prstGeom prst="rect">
            <a:avLst/>
          </a:prstGeom>
        </p:spPr>
      </p:pic>
      <p:sp>
        <p:nvSpPr>
          <p:cNvPr id="6" name="Rechteck 5"/>
          <p:cNvSpPr/>
          <p:nvPr/>
        </p:nvSpPr>
        <p:spPr>
          <a:xfrm>
            <a:off x="863411" y="1755648"/>
            <a:ext cx="933269" cy="375552"/>
          </a:xfrm>
          <a:prstGeom prst="rect">
            <a:avLst/>
          </a:prstGeom>
        </p:spPr>
        <p:txBody>
          <a:bodyPr wrap="none">
            <a:spAutoFit/>
          </a:bodyPr>
          <a:lstStyle/>
          <a:p>
            <a:pPr>
              <a:lnSpc>
                <a:spcPct val="107000"/>
              </a:lnSpc>
              <a:spcAft>
                <a:spcPts val="800"/>
              </a:spcAft>
            </a:pPr>
            <a:r>
              <a:rPr lang="de-DE" b="1" dirty="0" err="1">
                <a:latin typeface="Calibri" panose="020F0502020204030204" pitchFamily="34" charset="0"/>
                <a:ea typeface="Calibri" panose="020F0502020204030204" pitchFamily="34" charset="0"/>
                <a:cs typeface="Times New Roman" panose="02020603050405020304" pitchFamily="18" charset="0"/>
              </a:rPr>
              <a:t>Jumapo</a:t>
            </a:r>
            <a:endParaRPr lang="de-DE"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648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 y="278892"/>
            <a:ext cx="3992880" cy="299466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088" y="278892"/>
            <a:ext cx="4437888" cy="332841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33459" y="2120773"/>
            <a:ext cx="3303016" cy="2477262"/>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33235" y="4127373"/>
            <a:ext cx="2734056" cy="2050542"/>
          </a:xfrm>
          <a:prstGeom prst="rect">
            <a:avLst/>
          </a:prstGeom>
        </p:spPr>
      </p:pic>
      <p:sp>
        <p:nvSpPr>
          <p:cNvPr id="6" name="Rechteck 5"/>
          <p:cNvSpPr/>
          <p:nvPr/>
        </p:nvSpPr>
        <p:spPr>
          <a:xfrm>
            <a:off x="1216943" y="4386796"/>
            <a:ext cx="3851504" cy="407035"/>
          </a:xfrm>
          <a:prstGeom prst="rect">
            <a:avLst/>
          </a:prstGeom>
        </p:spPr>
        <p:txBody>
          <a:bodyPr wrap="none">
            <a:spAutoFit/>
          </a:bodyPr>
          <a:lstStyle/>
          <a:p>
            <a:pPr>
              <a:lnSpc>
                <a:spcPct val="107000"/>
              </a:lnSpc>
              <a:spcAft>
                <a:spcPts val="800"/>
              </a:spcAft>
            </a:pPr>
            <a:r>
              <a:rPr lang="de-DE" sz="2000" b="1" dirty="0">
                <a:latin typeface="Calibri" panose="020F0502020204030204" pitchFamily="34" charset="0"/>
                <a:ea typeface="Calibri" panose="020F0502020204030204" pitchFamily="34" charset="0"/>
                <a:cs typeface="Times New Roman" panose="02020603050405020304" pitchFamily="18" charset="0"/>
              </a:rPr>
              <a:t>YMCA Junior High School </a:t>
            </a:r>
            <a:r>
              <a:rPr lang="de-DE" sz="2000" b="1" dirty="0" err="1">
                <a:latin typeface="Calibri" panose="020F0502020204030204" pitchFamily="34" charset="0"/>
                <a:ea typeface="Calibri" panose="020F0502020204030204" pitchFamily="34" charset="0"/>
                <a:cs typeface="Times New Roman" panose="02020603050405020304" pitchFamily="18" charset="0"/>
              </a:rPr>
              <a:t>Mpraeso</a:t>
            </a:r>
            <a:endParaRPr lang="de-DE"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517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3296" y="226315"/>
            <a:ext cx="3703320" cy="2777490"/>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78" y="409252"/>
            <a:ext cx="3767328" cy="282549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4936" y="3785734"/>
            <a:ext cx="2944374" cy="2208280"/>
          </a:xfrm>
          <a:prstGeom prst="rect">
            <a:avLst/>
          </a:prstGeom>
        </p:spPr>
      </p:pic>
      <p:sp>
        <p:nvSpPr>
          <p:cNvPr id="5" name="Rechteck 4"/>
          <p:cNvSpPr/>
          <p:nvPr/>
        </p:nvSpPr>
        <p:spPr>
          <a:xfrm>
            <a:off x="5368575" y="5017732"/>
            <a:ext cx="1129605" cy="407035"/>
          </a:xfrm>
          <a:prstGeom prst="rect">
            <a:avLst/>
          </a:prstGeom>
        </p:spPr>
        <p:txBody>
          <a:bodyPr wrap="none">
            <a:spAutoFit/>
          </a:bodyPr>
          <a:lstStyle/>
          <a:p>
            <a:pPr>
              <a:lnSpc>
                <a:spcPct val="107000"/>
              </a:lnSpc>
              <a:spcAft>
                <a:spcPts val="800"/>
              </a:spcAft>
            </a:pPr>
            <a:r>
              <a:rPr lang="de-DE" sz="2000" b="1" dirty="0" err="1">
                <a:latin typeface="Calibri" panose="020F0502020204030204" pitchFamily="34" charset="0"/>
                <a:ea typeface="Calibri" panose="020F0502020204030204" pitchFamily="34" charset="0"/>
                <a:cs typeface="Times New Roman" panose="02020603050405020304" pitchFamily="18" charset="0"/>
              </a:rPr>
              <a:t>Mpraeso</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73371" y="1105281"/>
            <a:ext cx="3721608" cy="2791206"/>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7826502" y="3646228"/>
            <a:ext cx="3291840" cy="2468880"/>
          </a:xfrm>
          <a:prstGeom prst="rect">
            <a:avLst/>
          </a:prstGeom>
        </p:spPr>
      </p:pic>
    </p:spTree>
    <p:extLst>
      <p:ext uri="{BB962C8B-B14F-4D97-AF65-F5344CB8AC3E}">
        <p14:creationId xmlns:p14="http://schemas.microsoft.com/office/powerpoint/2010/main" val="709545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36" y="841248"/>
            <a:ext cx="5047488" cy="378561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088" y="374904"/>
            <a:ext cx="5827776" cy="4370832"/>
          </a:xfrm>
          <a:prstGeom prst="rect">
            <a:avLst/>
          </a:prstGeom>
        </p:spPr>
      </p:pic>
      <p:sp>
        <p:nvSpPr>
          <p:cNvPr id="4" name="Rechteck 3"/>
          <p:cNvSpPr/>
          <p:nvPr/>
        </p:nvSpPr>
        <p:spPr>
          <a:xfrm>
            <a:off x="3422904" y="5180447"/>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Einsatzstelle für zwei junge Menschen im internationalen Freiwilligendienst des CVJM</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095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48" y="438912"/>
            <a:ext cx="3230880" cy="242316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104" y="429768"/>
            <a:ext cx="3243072" cy="243230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05878" y="1325880"/>
            <a:ext cx="4681728" cy="3511296"/>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81528"/>
            <a:ext cx="4002024" cy="3001518"/>
          </a:xfrm>
          <a:prstGeom prst="rect">
            <a:avLst/>
          </a:prstGeom>
        </p:spPr>
      </p:pic>
      <p:sp>
        <p:nvSpPr>
          <p:cNvPr id="6" name="Rechteck 5"/>
          <p:cNvSpPr/>
          <p:nvPr/>
        </p:nvSpPr>
        <p:spPr>
          <a:xfrm>
            <a:off x="5411217" y="5888698"/>
            <a:ext cx="3637278"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YMCA </a:t>
            </a:r>
            <a:r>
              <a:rPr lang="de-DE" b="1" dirty="0" err="1">
                <a:latin typeface="Calibri" panose="020F0502020204030204" pitchFamily="34" charset="0"/>
                <a:ea typeface="Calibri" panose="020F0502020204030204" pitchFamily="34" charset="0"/>
                <a:cs typeface="Times New Roman" panose="02020603050405020304" pitchFamily="18" charset="0"/>
              </a:rPr>
              <a:t>Takoradi</a:t>
            </a:r>
            <a:r>
              <a:rPr lang="de-DE" b="1" dirty="0">
                <a:latin typeface="Calibri" panose="020F0502020204030204" pitchFamily="34" charset="0"/>
                <a:ea typeface="Calibri" panose="020F0502020204030204" pitchFamily="34" charset="0"/>
                <a:cs typeface="Times New Roman" panose="02020603050405020304" pitchFamily="18" charset="0"/>
              </a:rPr>
              <a:t> Ausbildungszentrum</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565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250" y="726948"/>
            <a:ext cx="3621024" cy="2715768"/>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040" y="3511296"/>
            <a:ext cx="3892296" cy="291922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61351" y="1507617"/>
            <a:ext cx="4526280" cy="3394710"/>
          </a:xfrm>
          <a:prstGeom prst="rect">
            <a:avLst/>
          </a:prstGeom>
        </p:spPr>
      </p:pic>
      <p:sp>
        <p:nvSpPr>
          <p:cNvPr id="5" name="Rechteck 4"/>
          <p:cNvSpPr/>
          <p:nvPr/>
        </p:nvSpPr>
        <p:spPr>
          <a:xfrm>
            <a:off x="3383280" y="1380744"/>
            <a:ext cx="5111496" cy="1084015"/>
          </a:xfrm>
          <a:prstGeom prst="rect">
            <a:avLst/>
          </a:prstGeom>
        </p:spPr>
        <p:txBody>
          <a:bodyPr wrap="square">
            <a:spAutoFit/>
          </a:bodyPr>
          <a:lstStyle/>
          <a:p>
            <a:pPr algn="ct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Ausbau und Erweiterung</a:t>
            </a:r>
          </a:p>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Beide Schulen haben einen guten Ruf und immer wieder mehr Anfragen als Plätze.</a:t>
            </a:r>
          </a:p>
        </p:txBody>
      </p:sp>
    </p:spTree>
    <p:extLst>
      <p:ext uri="{BB962C8B-B14F-4D97-AF65-F5344CB8AC3E}">
        <p14:creationId xmlns:p14="http://schemas.microsoft.com/office/powerpoint/2010/main" val="845473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4751" y="1269873"/>
            <a:ext cx="3794760" cy="2846070"/>
          </a:xfrm>
          <a:prstGeom prst="rect">
            <a:avLst/>
          </a:prstGeom>
        </p:spPr>
      </p:pic>
      <p:sp>
        <p:nvSpPr>
          <p:cNvPr id="5" name="Rechteck 4"/>
          <p:cNvSpPr/>
          <p:nvPr/>
        </p:nvSpPr>
        <p:spPr>
          <a:xfrm>
            <a:off x="3145536" y="5527919"/>
            <a:ext cx="6096000" cy="685059"/>
          </a:xfrm>
          <a:prstGeom prst="rect">
            <a:avLst/>
          </a:prstGeom>
        </p:spPr>
        <p:txBody>
          <a:bodyPr>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Auch hier eine Einsatzstelle für zwei junge Menschen im internationalen Freiwilligendienst des CVJM </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184" y="274320"/>
            <a:ext cx="6242304" cy="4681728"/>
          </a:xfrm>
          <a:prstGeom prst="rect">
            <a:avLst/>
          </a:prstGeom>
        </p:spPr>
      </p:pic>
    </p:spTree>
    <p:extLst>
      <p:ext uri="{BB962C8B-B14F-4D97-AF65-F5344CB8AC3E}">
        <p14:creationId xmlns:p14="http://schemas.microsoft.com/office/powerpoint/2010/main" val="2303450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353568" y="842391"/>
            <a:ext cx="2788920" cy="2091690"/>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816" y="585216"/>
            <a:ext cx="4498848" cy="3374136"/>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34523" y="1105092"/>
            <a:ext cx="2917444" cy="2188083"/>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93989" y="4582795"/>
            <a:ext cx="2423160" cy="1817370"/>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21917" y="4048125"/>
            <a:ext cx="2343912" cy="1757934"/>
          </a:xfrm>
          <a:prstGeom prst="rect">
            <a:avLst/>
          </a:prstGeom>
        </p:spPr>
      </p:pic>
      <p:sp>
        <p:nvSpPr>
          <p:cNvPr id="7" name="Rechteck 6"/>
          <p:cNvSpPr/>
          <p:nvPr/>
        </p:nvSpPr>
        <p:spPr>
          <a:xfrm>
            <a:off x="4842840" y="4927092"/>
            <a:ext cx="2066976"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Auf Wiedersehen….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621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4088" y="832105"/>
            <a:ext cx="6104572" cy="4370427"/>
          </a:xfrm>
          <a:prstGeom prst="rect">
            <a:avLst/>
          </a:prstGeom>
        </p:spPr>
        <p:txBody>
          <a:bodyPr wrap="square">
            <a:spAutoFit/>
          </a:bodyPr>
          <a:lstStyle/>
          <a:p>
            <a:r>
              <a:rPr lang="de-DE" sz="2000" dirty="0"/>
              <a:t>1978 begann der CVJM-Westbund seine Partnerschaft mit dem YMCA Sierra Leone. Das Land liegt in Westafrika, mit seinen Nachbarländern Guinea und Liberia. Es hat die Größe von Bayern und ca. 7.000.000 Einwohner. Zehn Jahre litt das Land unter einem Rebellenkrieg, der 1999 mit Hilfe von westafrikanischen Friedenstruppen und einem riesigen UN-Kontingent beendet werden konnte. Damit wurde eine Zeit des Wiederaufbaus eingeleitet. Tragisch war dann in den Jahren 2014/15 die Ebola-Epidemie mit tausenden Toten.</a:t>
            </a:r>
          </a:p>
          <a:p>
            <a:r>
              <a:rPr lang="de-DE" sz="2000" dirty="0">
                <a:effectLst/>
              </a:rPr>
              <a:t>10 Vereine aus dem CVJM-Westbund sind eine Partnerschaft mit einem YMCA-Verein in Sierra Leone eingegangen, besuchen und unterstützen einander. </a:t>
            </a:r>
          </a:p>
          <a:p>
            <a:endParaRPr lang="de-DE" dirty="0"/>
          </a:p>
        </p:txBody>
      </p:sp>
      <p:pic>
        <p:nvPicPr>
          <p:cNvPr id="3" name="Grafik 2"/>
          <p:cNvPicPr>
            <a:picLocks noChangeAspect="1"/>
          </p:cNvPicPr>
          <p:nvPr/>
        </p:nvPicPr>
        <p:blipFill>
          <a:blip r:embed="rId2"/>
          <a:stretch>
            <a:fillRect/>
          </a:stretch>
        </p:blipFill>
        <p:spPr>
          <a:xfrm>
            <a:off x="7296150" y="1044702"/>
            <a:ext cx="1714500" cy="1714500"/>
          </a:xfrm>
          <a:prstGeom prst="rect">
            <a:avLst/>
          </a:prstGeom>
        </p:spPr>
      </p:pic>
      <p:sp>
        <p:nvSpPr>
          <p:cNvPr id="4" name="Rechteck 3"/>
          <p:cNvSpPr/>
          <p:nvPr/>
        </p:nvSpPr>
        <p:spPr>
          <a:xfrm>
            <a:off x="9010650" y="1901952"/>
            <a:ext cx="1923860" cy="369332"/>
          </a:xfrm>
          <a:prstGeom prst="rect">
            <a:avLst/>
          </a:prstGeom>
        </p:spPr>
        <p:txBody>
          <a:bodyPr wrap="none">
            <a:spAutoFit/>
          </a:bodyPr>
          <a:lstStyle/>
          <a:p>
            <a:r>
              <a:rPr lang="de-DE" b="1" dirty="0"/>
              <a:t>Ymca Sierra Leone</a:t>
            </a:r>
          </a:p>
        </p:txBody>
      </p:sp>
      <p:pic>
        <p:nvPicPr>
          <p:cNvPr id="7" name="Grafik 6"/>
          <p:cNvPicPr>
            <a:picLocks noChangeAspect="1"/>
          </p:cNvPicPr>
          <p:nvPr/>
        </p:nvPicPr>
        <p:blipFill>
          <a:blip r:embed="rId3"/>
          <a:stretch>
            <a:fillRect/>
          </a:stretch>
        </p:blipFill>
        <p:spPr>
          <a:xfrm>
            <a:off x="7665910" y="3616452"/>
            <a:ext cx="3571875" cy="1524000"/>
          </a:xfrm>
          <a:prstGeom prst="rect">
            <a:avLst/>
          </a:prstGeom>
        </p:spPr>
      </p:pic>
    </p:spTree>
    <p:extLst>
      <p:ext uri="{BB962C8B-B14F-4D97-AF65-F5344CB8AC3E}">
        <p14:creationId xmlns:p14="http://schemas.microsoft.com/office/powerpoint/2010/main" val="252946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67512" y="868171"/>
            <a:ext cx="4838700" cy="2725801"/>
          </a:xfrm>
          <a:prstGeom prst="rect">
            <a:avLst/>
          </a:prstGeom>
        </p:spPr>
      </p:pic>
      <p:pic>
        <p:nvPicPr>
          <p:cNvPr id="3" name="Grafik 2"/>
          <p:cNvPicPr>
            <a:picLocks noChangeAspect="1"/>
          </p:cNvPicPr>
          <p:nvPr/>
        </p:nvPicPr>
        <p:blipFill>
          <a:blip r:embed="rId3"/>
          <a:stretch>
            <a:fillRect/>
          </a:stretch>
        </p:blipFill>
        <p:spPr>
          <a:xfrm>
            <a:off x="6236208" y="974336"/>
            <a:ext cx="5053584" cy="2715457"/>
          </a:xfrm>
          <a:prstGeom prst="rect">
            <a:avLst/>
          </a:prstGeom>
        </p:spPr>
      </p:pic>
      <p:pic>
        <p:nvPicPr>
          <p:cNvPr id="4" name="Grafik 3"/>
          <p:cNvPicPr>
            <a:picLocks noChangeAspect="1"/>
          </p:cNvPicPr>
          <p:nvPr/>
        </p:nvPicPr>
        <p:blipFill>
          <a:blip r:embed="rId4"/>
          <a:stretch>
            <a:fillRect/>
          </a:stretch>
        </p:blipFill>
        <p:spPr>
          <a:xfrm>
            <a:off x="3648456" y="3886200"/>
            <a:ext cx="4815839" cy="2708910"/>
          </a:xfrm>
          <a:prstGeom prst="rect">
            <a:avLst/>
          </a:prstGeom>
        </p:spPr>
      </p:pic>
      <p:sp>
        <p:nvSpPr>
          <p:cNvPr id="5" name="Rechteck 4"/>
          <p:cNvSpPr/>
          <p:nvPr/>
        </p:nvSpPr>
        <p:spPr>
          <a:xfrm>
            <a:off x="2045208" y="92871"/>
            <a:ext cx="5727192" cy="685059"/>
          </a:xfrm>
          <a:prstGeom prst="rect">
            <a:avLst/>
          </a:prstGeom>
        </p:spPr>
        <p:txBody>
          <a:bodyPr wrap="squar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Bilder von aktuellen Corona- Projekten in der Nothilfe und Aufklärungsarbeit:</a:t>
            </a:r>
          </a:p>
        </p:txBody>
      </p:sp>
    </p:spTree>
    <p:extLst>
      <p:ext uri="{BB962C8B-B14F-4D97-AF65-F5344CB8AC3E}">
        <p14:creationId xmlns:p14="http://schemas.microsoft.com/office/powerpoint/2010/main" val="1570198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144270" y="701764"/>
            <a:ext cx="3025636" cy="388696"/>
          </a:xfrm>
          <a:prstGeom prst="rect">
            <a:avLst/>
          </a:prstGeom>
        </p:spPr>
        <p:txBody>
          <a:bodyPr wrap="none">
            <a:spAutoFit/>
          </a:bodyPr>
          <a:lstStyle/>
          <a:p>
            <a:pPr>
              <a:lnSpc>
                <a:spcPct val="107000"/>
              </a:lnSpc>
              <a:spcAft>
                <a:spcPts val="800"/>
              </a:spcAft>
            </a:pPr>
            <a:r>
              <a:rPr lang="de-DE" b="1">
                <a:latin typeface="Calibri" panose="020F0502020204030204" pitchFamily="34" charset="0"/>
                <a:ea typeface="Calibri" panose="020F0502020204030204" pitchFamily="34" charset="0"/>
                <a:cs typeface="Times New Roman" panose="02020603050405020304" pitchFamily="18" charset="0"/>
              </a:rPr>
              <a:t>Besuchsreise im Februar 2020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786" y="1453896"/>
            <a:ext cx="6217920" cy="4663440"/>
          </a:xfrm>
          <a:prstGeom prst="rect">
            <a:avLst/>
          </a:prstGeom>
        </p:spPr>
      </p:pic>
    </p:spTree>
    <p:extLst>
      <p:ext uri="{BB962C8B-B14F-4D97-AF65-F5344CB8AC3E}">
        <p14:creationId xmlns:p14="http://schemas.microsoft.com/office/powerpoint/2010/main" val="397621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1122" y="3959276"/>
            <a:ext cx="1424778" cy="1899704"/>
          </a:xfrm>
          <a:prstGeom prst="rect">
            <a:avLst/>
          </a:prstGeom>
        </p:spPr>
      </p:pic>
      <p:sp>
        <p:nvSpPr>
          <p:cNvPr id="3" name="Rechteck 2"/>
          <p:cNvSpPr/>
          <p:nvPr/>
        </p:nvSpPr>
        <p:spPr>
          <a:xfrm>
            <a:off x="75051" y="5858980"/>
            <a:ext cx="4104906"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Ankunft im Nationalverband in Freetown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0616" y="361188"/>
            <a:ext cx="5315712" cy="3986784"/>
          </a:xfrm>
          <a:prstGeom prst="rect">
            <a:avLst/>
          </a:prstGeom>
        </p:spPr>
      </p:pic>
      <p:sp>
        <p:nvSpPr>
          <p:cNvPr id="5" name="Rechteck 4"/>
          <p:cNvSpPr/>
          <p:nvPr/>
        </p:nvSpPr>
        <p:spPr>
          <a:xfrm>
            <a:off x="5804934" y="4606252"/>
            <a:ext cx="4861524" cy="388696"/>
          </a:xfrm>
          <a:prstGeom prst="rect">
            <a:avLst/>
          </a:prstGeom>
        </p:spPr>
        <p:txBody>
          <a:bodyPr wrap="none">
            <a:spAutoFit/>
          </a:bodyPr>
          <a:lstStyle/>
          <a:p>
            <a:pPr>
              <a:lnSpc>
                <a:spcPct val="107000"/>
              </a:lnSpc>
              <a:spcAft>
                <a:spcPts val="800"/>
              </a:spcAft>
            </a:pPr>
            <a:r>
              <a:rPr lang="de-DE" b="1" dirty="0">
                <a:latin typeface="Calibri" panose="020F0502020204030204" pitchFamily="34" charset="0"/>
                <a:ea typeface="Calibri" panose="020F0502020204030204" pitchFamily="34" charset="0"/>
                <a:cs typeface="Times New Roman" panose="02020603050405020304" pitchFamily="18" charset="0"/>
              </a:rPr>
              <a:t>Besuch des Gottesdienstes der Methodist Church</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 y="196596"/>
            <a:ext cx="4863066" cy="3647300"/>
          </a:xfrm>
          <a:prstGeom prst="rect">
            <a:avLst/>
          </a:prstGeom>
        </p:spPr>
      </p:pic>
    </p:spTree>
    <p:extLst>
      <p:ext uri="{BB962C8B-B14F-4D97-AF65-F5344CB8AC3E}">
        <p14:creationId xmlns:p14="http://schemas.microsoft.com/office/powerpoint/2010/main" val="411514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7112" y="391160"/>
            <a:ext cx="3108198" cy="414426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 y="182880"/>
            <a:ext cx="3792474" cy="505663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758" y="2600452"/>
            <a:ext cx="4584192" cy="3438144"/>
          </a:xfrm>
          <a:prstGeom prst="rect">
            <a:avLst/>
          </a:prstGeom>
        </p:spPr>
      </p:pic>
      <p:sp>
        <p:nvSpPr>
          <p:cNvPr id="5" name="Rechteck 4"/>
          <p:cNvSpPr/>
          <p:nvPr/>
        </p:nvSpPr>
        <p:spPr>
          <a:xfrm>
            <a:off x="4928616" y="923544"/>
            <a:ext cx="3246120" cy="470000"/>
          </a:xfrm>
          <a:prstGeom prst="rect">
            <a:avLst/>
          </a:prstGeom>
        </p:spPr>
        <p:txBody>
          <a:bodyPr wrap="square">
            <a:spAutoFit/>
          </a:bodyPr>
          <a:lstStyle/>
          <a:p>
            <a:pP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Eindrücke aus Freetown</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01410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Words>
  <Application>Microsoft Macintosh PowerPoint</Application>
  <PresentationFormat>Breitbild</PresentationFormat>
  <Paragraphs>71</Paragraphs>
  <Slides>48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48</vt:i4>
      </vt:variant>
    </vt:vector>
  </HeadingPairs>
  <TitlesOfParts>
    <vt:vector size="52" baseType="lpstr">
      <vt:lpstr>Arial</vt:lpstr>
      <vt:lpstr>Calibri</vt:lpstr>
      <vt:lpstr>Calibri Light</vt:lpstr>
      <vt:lpstr>Office</vt:lpstr>
      <vt:lpstr>YMCA Sierra Leone 2020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YMCA Sierra Leone 2020</dc:title>
  <dc:creator>User</dc:creator>
  <cp:lastModifiedBy>Carsten Tappe</cp:lastModifiedBy>
  <cp:revision>22</cp:revision>
  <dcterms:created xsi:type="dcterms:W3CDTF">2020-09-02T13:52:09Z</dcterms:created>
  <dcterms:modified xsi:type="dcterms:W3CDTF">2020-10-07T07:24:00Z</dcterms:modified>
</cp:coreProperties>
</file>