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mo" panose="020B0604020202020204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ussar Ekologiczy" panose="02000503000000000000" pitchFamily="2" charset="0"/>
      <p:regular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  <p:embeddedFont>
      <p:font typeface="Source Sans Pro Bold" panose="020B0503030403020204" pitchFamily="34" charset="0"/>
      <p:regular r:id="rId23"/>
      <p:bold r:id="rId24"/>
      <p:italic r:id="rId25"/>
      <p:boldItalic r:id="rId26"/>
    </p:embeddedFont>
    <p:embeddedFont>
      <p:font typeface="Source Sans Pro Italics" panose="020B0503030403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79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588" t="20287" b="235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3948" y="9258300"/>
            <a:ext cx="1335352" cy="45375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677400" y="1028424"/>
            <a:ext cx="7877623" cy="3516081"/>
            <a:chOff x="0" y="0"/>
            <a:chExt cx="10503498" cy="468810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79570">
              <a:off x="8576464" y="172622"/>
              <a:ext cx="1661558" cy="2311733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0" y="1436287"/>
              <a:ext cx="9758939" cy="325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64"/>
                </a:lnSpc>
              </a:pPr>
              <a:r>
                <a:rPr lang="en-US" sz="14260" dirty="0">
                  <a:solidFill>
                    <a:srgbClr val="FFFFFF"/>
                  </a:solidFill>
                  <a:latin typeface="Hussar Ekologiczy"/>
                </a:rPr>
                <a:t>lighter.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15684" y="4579243"/>
            <a:ext cx="1218092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63"/>
              </a:lnSpc>
            </a:pPr>
            <a:r>
              <a:rPr lang="en-US" sz="4000" dirty="0">
                <a:solidFill>
                  <a:srgbClr val="FFFFFF"/>
                </a:solidFill>
                <a:latin typeface="Source Sans Pro"/>
              </a:rPr>
              <a:t>Dein Stammtisch </a:t>
            </a:r>
            <a:r>
              <a:rPr lang="en-US" sz="4000" dirty="0" err="1">
                <a:solidFill>
                  <a:srgbClr val="FFFFFF"/>
                </a:solidFill>
                <a:latin typeface="Source Sans Pro"/>
              </a:rPr>
              <a:t>für</a:t>
            </a:r>
            <a:endParaRPr lang="en-US" sz="4000" dirty="0">
              <a:solidFill>
                <a:srgbClr val="FFFFFF"/>
              </a:solidFill>
              <a:latin typeface="Source Sans Pro"/>
            </a:endParaRPr>
          </a:p>
          <a:p>
            <a:pPr algn="r">
              <a:lnSpc>
                <a:spcPts val="4363"/>
              </a:lnSpc>
            </a:pPr>
            <a:r>
              <a:rPr lang="en-US" sz="4000" dirty="0">
                <a:solidFill>
                  <a:srgbClr val="FFFFFF"/>
                </a:solidFill>
                <a:latin typeface="Source San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ource Sans Pro"/>
              </a:rPr>
              <a:t>junge</a:t>
            </a:r>
            <a:r>
              <a:rPr lang="en-US" sz="4000" dirty="0">
                <a:solidFill>
                  <a:srgbClr val="FFFFFF"/>
                </a:solidFill>
                <a:latin typeface="Source San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ource Sans Pro"/>
              </a:rPr>
              <a:t>Erwachsene</a:t>
            </a:r>
            <a:r>
              <a:rPr lang="en-US" sz="4000" dirty="0">
                <a:solidFill>
                  <a:srgbClr val="FFFFFF"/>
                </a:solidFill>
                <a:latin typeface="Source San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ource Sans Pro"/>
              </a:rPr>
              <a:t>im</a:t>
            </a:r>
            <a:r>
              <a:rPr lang="en-US" sz="4000" dirty="0">
                <a:solidFill>
                  <a:srgbClr val="FFFFFF"/>
                </a:solidFill>
                <a:latin typeface="Source Sans Pro"/>
              </a:rPr>
              <a:t> CVJM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000"/>
          </a:blip>
          <a:srcRect t="15963" b="13524"/>
          <a:stretch>
            <a:fillRect/>
          </a:stretch>
        </p:blipFill>
        <p:spPr>
          <a:xfrm>
            <a:off x="-682311" y="-828778"/>
            <a:ext cx="13747122" cy="12115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901688" y="0"/>
            <a:ext cx="15685388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730377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654212">
            <a:off x="4782835" y="-3113109"/>
            <a:ext cx="16001730" cy="1557419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6432051" y="971550"/>
            <a:ext cx="1044718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spc="127">
                <a:solidFill>
                  <a:srgbClr val="000000"/>
                </a:solidFill>
                <a:latin typeface="Hussar Ekologiczy Bold"/>
              </a:rPr>
              <a:t>MATERIAL.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32051" y="2192337"/>
            <a:ext cx="11104266" cy="761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327" lvl="1" indent="-294163">
              <a:lnSpc>
                <a:spcPts val="4632"/>
              </a:lnSpc>
              <a:buFont typeface="Arial"/>
              <a:buChar char="•"/>
            </a:pP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Wir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stellen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euch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ein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ausführlichen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 Bold"/>
              </a:rPr>
              <a:t>Konzept</a:t>
            </a:r>
            <a:r>
              <a:rPr lang="en-US" sz="2724" spc="163" dirty="0">
                <a:solidFill>
                  <a:srgbClr val="000000"/>
                </a:solidFill>
                <a:latin typeface="Source Sans Pro Bold"/>
              </a:rPr>
              <a:t> 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und 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Vorlagen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,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z.B.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für den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Ablauf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und die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Liturgie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zur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Verfügung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, die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ihr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ganz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nach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euren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Wünschen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anpassen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könnt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.   </a:t>
            </a:r>
          </a:p>
          <a:p>
            <a:pPr marL="588327" lvl="1" indent="-294163">
              <a:lnSpc>
                <a:spcPts val="4632"/>
              </a:lnSpc>
              <a:buFont typeface="Arial"/>
              <a:buChar char="•"/>
            </a:pP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Was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wäre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ein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Stammtisch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ohne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 Bold"/>
              </a:rPr>
              <a:t>Bierdeckel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?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Passend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zu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den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unterschiedlichen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thematischen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Schwerpunkten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gibt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es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Bierdeckel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mit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einem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Inspirationsgedanken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-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als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Tischdeko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und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Gesprächsimpuls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. </a:t>
            </a:r>
          </a:p>
          <a:p>
            <a:pPr marL="588327" lvl="1" indent="-294163">
              <a:lnSpc>
                <a:spcPts val="4632"/>
              </a:lnSpc>
              <a:buFont typeface="Arial"/>
              <a:buChar char="•"/>
            </a:pPr>
            <a:r>
              <a:rPr lang="en-US" sz="2724" spc="163" dirty="0" err="1">
                <a:solidFill>
                  <a:srgbClr val="000000"/>
                </a:solidFill>
                <a:latin typeface="Source Sans Pro Bold"/>
              </a:rPr>
              <a:t>Feuerzeuge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mit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dem lighter.-Logo, die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ihr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für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Werbezwecke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und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als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Give-away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verwenden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könnt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. </a:t>
            </a:r>
          </a:p>
          <a:p>
            <a:pPr marL="588327" lvl="1" indent="-294163">
              <a:lnSpc>
                <a:spcPts val="4632"/>
              </a:lnSpc>
              <a:buFont typeface="Arial"/>
              <a:buChar char="•"/>
            </a:pP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Für die </a:t>
            </a:r>
            <a:r>
              <a:rPr lang="en-US" sz="2724" spc="163" dirty="0" err="1">
                <a:solidFill>
                  <a:srgbClr val="000000"/>
                </a:solidFill>
                <a:latin typeface="Source Sans Pro Bold"/>
              </a:rPr>
              <a:t>Werbung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bieten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wir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euch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zudem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Vorlagen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für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eure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Social Media-Accounts an, die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ihr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gerne für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eure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Zwecke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anpassen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2724" spc="163" dirty="0" err="1">
                <a:solidFill>
                  <a:srgbClr val="000000"/>
                </a:solidFill>
                <a:latin typeface="Source Sans Pro"/>
              </a:rPr>
              <a:t>dürft</a:t>
            </a:r>
            <a:r>
              <a:rPr lang="en-US" sz="2724" spc="163" dirty="0">
                <a:solidFill>
                  <a:srgbClr val="000000"/>
                </a:solidFill>
                <a:latin typeface="Source Sans Pro"/>
              </a:rPr>
              <a:t>. </a:t>
            </a:r>
          </a:p>
          <a:p>
            <a:pPr algn="l">
              <a:lnSpc>
                <a:spcPts val="4632"/>
              </a:lnSpc>
            </a:pPr>
            <a:endParaRPr lang="en-US" sz="2724" spc="163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6432051" y="2000250"/>
            <a:ext cx="11104266" cy="34863"/>
          </a:xfrm>
          <a:prstGeom prst="rect">
            <a:avLst/>
          </a:prstGeom>
          <a:solidFill>
            <a:srgbClr val="364182">
              <a:alpha val="69804"/>
            </a:srgbClr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094" t="11198" r="4094" b="111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2785" y="2417314"/>
            <a:ext cx="13454185" cy="333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685" lvl="1" indent="-337342">
              <a:lnSpc>
                <a:spcPts val="5312"/>
              </a:lnSpc>
              <a:buFont typeface="Arial"/>
              <a:buChar char="•"/>
            </a:pPr>
            <a:r>
              <a:rPr lang="de-DE" sz="3124" b="1" spc="18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Gibt es inhaltliche Rückfragen zum Konzept?</a:t>
            </a:r>
          </a:p>
          <a:p>
            <a:pPr marL="674685" lvl="1" indent="-337342">
              <a:lnSpc>
                <a:spcPts val="5312"/>
              </a:lnSpc>
              <a:buFont typeface="Arial"/>
              <a:buChar char="•"/>
            </a:pPr>
            <a:r>
              <a:rPr lang="de-DE" sz="3124" b="1" spc="18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Würdet ihr </a:t>
            </a:r>
            <a:r>
              <a:rPr lang="de-DE" sz="3124" b="1" spc="187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lighter</a:t>
            </a:r>
            <a:r>
              <a:rPr lang="de-DE" sz="3124" b="1" spc="18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gerne in eurem CVJM-Kontext umsetzen?</a:t>
            </a:r>
          </a:p>
          <a:p>
            <a:pPr marL="674685" lvl="1" indent="-337342">
              <a:lnSpc>
                <a:spcPts val="5312"/>
              </a:lnSpc>
              <a:buFont typeface="Arial"/>
              <a:buChar char="•"/>
            </a:pPr>
            <a:r>
              <a:rPr lang="de-DE" sz="3124" b="1" spc="18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Wenn ja, was braucht es dazu? Und wer packt es an?  </a:t>
            </a:r>
          </a:p>
          <a:p>
            <a:pPr marL="674685" lvl="1" indent="-337342">
              <a:lnSpc>
                <a:spcPts val="5312"/>
              </a:lnSpc>
              <a:buFont typeface="Arial"/>
              <a:buChar char="•"/>
            </a:pPr>
            <a:r>
              <a:rPr lang="de-DE" sz="3124" b="1" spc="187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Wenn nein, welche Hindernisse gibt es?  </a:t>
            </a:r>
          </a:p>
          <a:p>
            <a:pPr algn="l">
              <a:lnSpc>
                <a:spcPts val="5312"/>
              </a:lnSpc>
            </a:pPr>
            <a:endParaRPr lang="de-DE" sz="3124" b="1" spc="187" dirty="0">
              <a:solidFill>
                <a:srgbClr val="EBEFF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02785" y="813435"/>
            <a:ext cx="1181101" cy="76201"/>
          </a:xfrm>
          <a:prstGeom prst="rect">
            <a:avLst/>
          </a:prstGeom>
          <a:solidFill>
            <a:schemeClr val="bg1"/>
          </a:solidFill>
        </p:spPr>
      </p:sp>
      <p:sp>
        <p:nvSpPr>
          <p:cNvPr id="5" name="TextBox 5"/>
          <p:cNvSpPr txBox="1"/>
          <p:nvPr/>
        </p:nvSpPr>
        <p:spPr>
          <a:xfrm>
            <a:off x="802785" y="1107173"/>
            <a:ext cx="11553845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dirty="0">
                <a:solidFill>
                  <a:srgbClr val="FFFFFF"/>
                </a:solidFill>
                <a:latin typeface="Hussar Ekologiczy"/>
              </a:rPr>
              <a:t>ZEIT FÜR AUSTAUSCH.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000"/>
          </a:blip>
          <a:srcRect t="15963" b="13524"/>
          <a:stretch>
            <a:fillRect/>
          </a:stretch>
        </p:blipFill>
        <p:spPr>
          <a:xfrm>
            <a:off x="-682311" y="-838200"/>
            <a:ext cx="13747122" cy="121158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654212">
            <a:off x="4722939" y="-3083162"/>
            <a:ext cx="16001730" cy="1557419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812119" y="971550"/>
            <a:ext cx="1044718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spc="127">
                <a:solidFill>
                  <a:srgbClr val="000000"/>
                </a:solidFill>
                <a:latin typeface="Hussar Ekologiczy Bold"/>
              </a:rPr>
              <a:t>DIE IDEE.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22276" y="2785305"/>
            <a:ext cx="10535325" cy="661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Ein Abend, aus dem du leichter nach Hause gehst, </a:t>
            </a:r>
          </a:p>
          <a:p>
            <a:pPr algn="l"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weil du in entspannter (Kneipen-) Atmosphäre eine gute Zeit mit anderen Young Leaders erlebt hast. </a:t>
            </a:r>
          </a:p>
          <a:p>
            <a:pPr algn="l"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Ein Abend, an dem Zeit und Raum da war für ehrliche Gespräche über Gott, die Welt und dein Engagement </a:t>
            </a:r>
          </a:p>
          <a:p>
            <a:pPr algn="l"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im CVJM. Ein Abend, der deine Leidenschaft fürs Ehrenamt neu entfacht hat und dich inspiriert hat. </a:t>
            </a:r>
          </a:p>
          <a:p>
            <a:pPr algn="l">
              <a:lnSpc>
                <a:spcPts val="5269"/>
              </a:lnSpc>
            </a:pPr>
            <a:endParaRPr lang="en-US" sz="3099" spc="185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Das ist die Idee von </a:t>
            </a:r>
            <a:r>
              <a:rPr lang="en-US" sz="3099" spc="185">
                <a:solidFill>
                  <a:srgbClr val="000000"/>
                </a:solidFill>
                <a:latin typeface="Source Sans Pro Bold"/>
              </a:rPr>
              <a:t>lighter.</a:t>
            </a:r>
            <a:r>
              <a:rPr lang="en-US" sz="3099" spc="185">
                <a:solidFill>
                  <a:srgbClr val="000000"/>
                </a:solidFill>
                <a:latin typeface="Source Sans Pro"/>
              </a:rPr>
              <a:t> (engl. Feuerzeug) – dem Stammtisch für junge Erwachsene im CVJM. </a:t>
            </a:r>
          </a:p>
        </p:txBody>
      </p:sp>
      <p:sp>
        <p:nvSpPr>
          <p:cNvPr id="6" name="AutoShape 6"/>
          <p:cNvSpPr/>
          <p:nvPr/>
        </p:nvSpPr>
        <p:spPr>
          <a:xfrm>
            <a:off x="6812119" y="2258732"/>
            <a:ext cx="10445482" cy="41767"/>
          </a:xfrm>
          <a:prstGeom prst="rect">
            <a:avLst/>
          </a:prstGeom>
          <a:solidFill>
            <a:srgbClr val="364182">
              <a:alpha val="69804"/>
            </a:srgbClr>
          </a:solid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54212">
            <a:off x="6862412" y="-2409393"/>
            <a:ext cx="13587098" cy="14666964"/>
          </a:xfrm>
          <a:prstGeom prst="rect">
            <a:avLst/>
          </a:prstGeom>
          <a:solidFill>
            <a:srgbClr val="AC3B1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30750" y="7821622"/>
            <a:ext cx="4528550" cy="15388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87507" y="885825"/>
            <a:ext cx="10086486" cy="808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9"/>
              </a:lnSpc>
            </a:pP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Bei Young Leaders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geht's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nicht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um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Leitungspositionen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- es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geht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um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junge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Menschen, die CVJM-Arbeit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gestalten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,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Veranwortung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übernehmen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(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wollen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) und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sich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auf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diesem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Weg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gegenseitig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unterstützen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. Unser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Herz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schlägt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für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die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Vernetzung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von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Mitarbeiter:innen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und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Leiter:innen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sowie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jungen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CVJMer:innen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, die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ihren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Platz in der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Jugendverbandsarbeit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neu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finden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wollen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.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Unsere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Angebote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richten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sich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an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junge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Erwachsene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im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Alter von </a:t>
            </a:r>
            <a:r>
              <a:rPr lang="en-US" sz="3099" spc="185" dirty="0" err="1">
                <a:solidFill>
                  <a:srgbClr val="EBEFFE"/>
                </a:solidFill>
                <a:latin typeface="Source Sans Pro"/>
              </a:rPr>
              <a:t>etwa</a:t>
            </a:r>
            <a:r>
              <a:rPr lang="en-US" sz="3099" spc="185" dirty="0">
                <a:solidFill>
                  <a:srgbClr val="EBEFFE"/>
                </a:solidFill>
                <a:latin typeface="Source Sans Pro"/>
              </a:rPr>
              <a:t> 18-30 Jahren.   </a:t>
            </a:r>
          </a:p>
          <a:p>
            <a:pPr algn="l">
              <a:lnSpc>
                <a:spcPts val="5269"/>
              </a:lnSpc>
            </a:pPr>
            <a:endParaRPr lang="en-US" sz="3099" spc="185" dirty="0">
              <a:solidFill>
                <a:srgbClr val="EBEFFE"/>
              </a:solidFill>
              <a:latin typeface="Source Sans Pro"/>
            </a:endParaRPr>
          </a:p>
          <a:p>
            <a:pPr algn="l">
              <a:lnSpc>
                <a:spcPts val="5269"/>
              </a:lnSpc>
            </a:pPr>
            <a:endParaRPr lang="en-US" sz="3099" spc="185" dirty="0">
              <a:solidFill>
                <a:srgbClr val="EBEFFE"/>
              </a:solidFill>
              <a:latin typeface="Source Sans Pr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12285" y="3842849"/>
            <a:ext cx="5779931" cy="2513672"/>
            <a:chOff x="0" y="0"/>
            <a:chExt cx="7706575" cy="3351562"/>
          </a:xfrm>
        </p:grpSpPr>
        <p:sp>
          <p:nvSpPr>
            <p:cNvPr id="6" name="TextBox 6"/>
            <p:cNvSpPr txBox="1"/>
            <p:nvPr/>
          </p:nvSpPr>
          <p:spPr>
            <a:xfrm>
              <a:off x="0" y="-36689"/>
              <a:ext cx="7706575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320"/>
                </a:lnSpc>
              </a:pPr>
              <a:r>
                <a:rPr lang="en-US" sz="6100" spc="121">
                  <a:solidFill>
                    <a:srgbClr val="000000"/>
                  </a:solidFill>
                  <a:latin typeface="Hussar Ekologiczy Bold"/>
                </a:rPr>
                <a:t>ZIELGRUPPE.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94517"/>
              <a:ext cx="7401775" cy="1673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70"/>
                </a:lnSpc>
              </a:pPr>
              <a:r>
                <a:rPr lang="en-US" sz="3900" spc="195">
                  <a:solidFill>
                    <a:srgbClr val="000000"/>
                  </a:solidFill>
                  <a:latin typeface="Source Sans Pro"/>
                </a:rPr>
                <a:t>Ein Stammtisch für Young Leaders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79" b="264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2497" y="-768164"/>
            <a:ext cx="7365503" cy="1105516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654212">
            <a:off x="-2300379" y="-2366663"/>
            <a:ext cx="14458908" cy="1708928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971550"/>
            <a:ext cx="859933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spc="127">
                <a:solidFill>
                  <a:srgbClr val="000000"/>
                </a:solidFill>
                <a:latin typeface="Hussar Ekologiczy Bold"/>
              </a:rPr>
              <a:t>IN EUREM CVJM.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44775"/>
            <a:ext cx="9344116" cy="661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9"/>
              </a:lnSpc>
            </a:pP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Wir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träumen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davon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,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dass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>
                <a:solidFill>
                  <a:srgbClr val="000000"/>
                </a:solidFill>
                <a:latin typeface="Source Sans Pro Bold"/>
              </a:rPr>
              <a:t>lighter.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-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Stammtische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bei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euch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im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Ortsverein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,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im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Kreisverband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oder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für  die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ganze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Region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entstehen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.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Wir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wünschen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uns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Orte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, an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denen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Young Leaders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einander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begegnen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und in der Gemeinschaft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gestärkt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werden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–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einen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Abend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zum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Auftanken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erleben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. </a:t>
            </a:r>
          </a:p>
          <a:p>
            <a:pPr algn="l">
              <a:lnSpc>
                <a:spcPts val="5269"/>
              </a:lnSpc>
            </a:pPr>
            <a:endParaRPr lang="en-US" sz="3099" spc="185" dirty="0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5269"/>
              </a:lnSpc>
            </a:pP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Der CVJM-Westbund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unterstützt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euch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mit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Tipps und Ideen,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wie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ihr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die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Abende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inhaltlich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gestalten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könnt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106" b="101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269870" y="650383"/>
            <a:ext cx="12359698" cy="8986234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6102303" y="1310722"/>
            <a:ext cx="10694831" cy="8619278"/>
            <a:chOff x="0" y="0"/>
            <a:chExt cx="14259775" cy="11492371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14259775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6400" spc="127">
                  <a:solidFill>
                    <a:srgbClr val="000000"/>
                  </a:solidFill>
                  <a:latin typeface="Hussar Ekologiczy Bold"/>
                </a:rPr>
                <a:t>ZWEI OPTIONEN. 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889825"/>
              <a:ext cx="13927309" cy="30289"/>
            </a:xfrm>
            <a:prstGeom prst="rect">
              <a:avLst/>
            </a:prstGeom>
            <a:solidFill>
              <a:srgbClr val="364182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442140"/>
              <a:ext cx="14259775" cy="770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spc="320" dirty="0">
                  <a:solidFill>
                    <a:srgbClr val="000000"/>
                  </a:solidFill>
                  <a:latin typeface="Source Sans Pro Bold"/>
                </a:rPr>
                <a:t>IN DER KNEIPE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257268"/>
              <a:ext cx="14259775" cy="2106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77"/>
                </a:lnSpc>
              </a:pP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Der Stammtisch-Abend </a:t>
              </a:r>
              <a:r>
                <a:rPr lang="en-US" sz="2575" spc="154" dirty="0">
                  <a:solidFill>
                    <a:srgbClr val="000000"/>
                  </a:solidFill>
                  <a:latin typeface="Source Sans Pro Bold"/>
                </a:rPr>
                <a:t>lighter.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ist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für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die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Umsetzung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in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einer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Kneipe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,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einem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Lokal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oder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einer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Bar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konzipiert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.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Ungezwungen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und </a:t>
              </a:r>
              <a:r>
                <a:rPr lang="en-US" sz="2575" spc="154" dirty="0" err="1">
                  <a:solidFill>
                    <a:srgbClr val="000000"/>
                  </a:solidFill>
                  <a:latin typeface="Source Sans Pro"/>
                </a:rPr>
                <a:t>zugleich</a:t>
              </a:r>
              <a:r>
                <a:rPr lang="en-US" sz="2575" spc="154" dirty="0">
                  <a:solidFill>
                    <a:srgbClr val="000000"/>
                  </a:solidFill>
                  <a:latin typeface="Source Sans Pro"/>
                </a:rPr>
                <a:t>  mitten in der Lebenswelt von Young Leaders.  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092543"/>
              <a:ext cx="14259775" cy="770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spc="320">
                  <a:solidFill>
                    <a:srgbClr val="000000"/>
                  </a:solidFill>
                  <a:latin typeface="Source Sans Pro Bold"/>
                </a:rPr>
                <a:t>IN EIGENEN RÄUMEN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907671"/>
              <a:ext cx="14259775" cy="436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77"/>
                </a:lnSpc>
              </a:pPr>
              <a:r>
                <a:rPr lang="en-US" sz="2575" spc="154">
                  <a:solidFill>
                    <a:srgbClr val="000000"/>
                  </a:solidFill>
                  <a:latin typeface="Source Sans Pro"/>
                </a:rPr>
                <a:t>Wenn dein CVJM  ein (Jugend-) Café oder Räume hat, in denen eine einladende Wohlfühlatmosphäre für junge Erwachsene geschaffen werden kann, funktioniert die Idee auch in diesem Setting. </a:t>
              </a:r>
            </a:p>
            <a:p>
              <a:pPr algn="l">
                <a:lnSpc>
                  <a:spcPts val="3697"/>
                </a:lnSpc>
              </a:pPr>
              <a:endParaRPr lang="en-US" sz="2575" spc="154">
                <a:solidFill>
                  <a:srgbClr val="000000"/>
                </a:solidFill>
                <a:latin typeface="Source Sans Pro"/>
              </a:endParaRPr>
            </a:p>
            <a:p>
              <a:pPr algn="l">
                <a:lnSpc>
                  <a:spcPts val="4887"/>
                </a:lnSpc>
              </a:pPr>
              <a:r>
                <a:rPr lang="en-US" sz="2874" spc="172">
                  <a:solidFill>
                    <a:srgbClr val="AC3B19"/>
                  </a:solidFill>
                  <a:latin typeface="Source Sans Pro Bold"/>
                </a:rPr>
                <a:t>Was wäre für euren CVJM der passende Ort? </a:t>
              </a:r>
            </a:p>
            <a:p>
              <a:pPr algn="l">
                <a:lnSpc>
                  <a:spcPts val="4887"/>
                </a:lnSpc>
              </a:pPr>
              <a:endParaRPr lang="en-US" sz="2874" spc="172">
                <a:solidFill>
                  <a:srgbClr val="AC3B19"/>
                </a:solidFill>
                <a:latin typeface="Source Sans Pro 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79" b="264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93940" y="0"/>
            <a:ext cx="15425679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654212">
            <a:off x="-2300379" y="-2366663"/>
            <a:ext cx="14458908" cy="1708928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971550"/>
            <a:ext cx="859933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spc="127">
                <a:solidFill>
                  <a:srgbClr val="000000"/>
                </a:solidFill>
                <a:latin typeface="Hussar Ekologiczy Bold"/>
              </a:rPr>
              <a:t>ABLAUF.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94487"/>
            <a:ext cx="9344116" cy="728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Das Entscheidende beim </a:t>
            </a:r>
            <a:r>
              <a:rPr lang="en-US" sz="3099" spc="185">
                <a:solidFill>
                  <a:srgbClr val="000000"/>
                </a:solidFill>
                <a:latin typeface="Source Sans Pro Bold"/>
              </a:rPr>
              <a:t>lighter.</a:t>
            </a:r>
            <a:r>
              <a:rPr lang="en-US" sz="3099" spc="185">
                <a:solidFill>
                  <a:srgbClr val="000000"/>
                </a:solidFill>
                <a:latin typeface="Source Sans Pro"/>
              </a:rPr>
              <a:t> ist, dass kein durchgetaktetes Programm für den Abend gibt. Hier gilt: Weniger ist mehr. </a:t>
            </a:r>
          </a:p>
          <a:p>
            <a:pPr>
              <a:lnSpc>
                <a:spcPts val="5269"/>
              </a:lnSpc>
            </a:pPr>
            <a:endParaRPr lang="en-US" sz="3099" spc="185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Wir sind überzeugt davon: Wenn eine Gruppe von jungen Erwachsenen, die CVJM-Arbeit auf dem Herzen hat, zusammenkommt – dann wird es genug zu bereden geben. Und vielleicht entstehen im Austausch über das Leben, den Glauben und das Ehrenamt ja auch neue Ideen, die man nicht „machen kann“.</a:t>
            </a:r>
            <a:r>
              <a:rPr lang="en-US" sz="3099" spc="83">
                <a:solidFill>
                  <a:srgbClr val="000000"/>
                </a:solidFill>
                <a:latin typeface="Arimo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3B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2700" y="2129051"/>
            <a:ext cx="11296783" cy="410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spc="139">
                <a:solidFill>
                  <a:srgbClr val="FFFFFF"/>
                </a:solidFill>
                <a:latin typeface="Source Sans Pro"/>
              </a:rPr>
              <a:t>Trotzdem wollen wir euch eine Anregung geben, wie ihr den Abend mit einem kurzen Einstieg gestalten könnt. Warum? </a:t>
            </a:r>
          </a:p>
          <a:p>
            <a:pPr algn="l">
              <a:lnSpc>
                <a:spcPts val="3639"/>
              </a:lnSpc>
            </a:pPr>
            <a:endParaRPr lang="en-US" sz="2799" spc="139">
              <a:solidFill>
                <a:srgbClr val="FFFFFF"/>
              </a:solidFill>
              <a:latin typeface="Source Sans Pro"/>
            </a:endParaRPr>
          </a:p>
          <a:p>
            <a:pPr algn="l">
              <a:lnSpc>
                <a:spcPts val="3639"/>
              </a:lnSpc>
            </a:pPr>
            <a:r>
              <a:rPr lang="en-US" sz="2799" spc="139">
                <a:solidFill>
                  <a:srgbClr val="FFFFFF"/>
                </a:solidFill>
                <a:latin typeface="Source Sans Pro"/>
              </a:rPr>
              <a:t>Um einander kennenzulernen und wahrzunehmen. </a:t>
            </a:r>
          </a:p>
          <a:p>
            <a:pPr algn="l">
              <a:lnSpc>
                <a:spcPts val="3639"/>
              </a:lnSpc>
            </a:pPr>
            <a:r>
              <a:rPr lang="en-US" sz="2799" spc="139">
                <a:solidFill>
                  <a:srgbClr val="FFFFFF"/>
                </a:solidFill>
                <a:latin typeface="Source Sans Pro"/>
              </a:rPr>
              <a:t>Um einen Gesprächseinstieg zu ermöglichen. </a:t>
            </a:r>
          </a:p>
          <a:p>
            <a:pPr algn="l">
              <a:lnSpc>
                <a:spcPts val="3639"/>
              </a:lnSpc>
            </a:pPr>
            <a:r>
              <a:rPr lang="en-US" sz="2799" spc="139">
                <a:solidFill>
                  <a:srgbClr val="FFFFFF"/>
                </a:solidFill>
                <a:latin typeface="Source Sans Pro"/>
              </a:rPr>
              <a:t>Um kurz innezuhalten und wahrzunehmen: Gott ist auch da. </a:t>
            </a:r>
          </a:p>
          <a:p>
            <a:pPr algn="l">
              <a:lnSpc>
                <a:spcPts val="3639"/>
              </a:lnSpc>
            </a:pPr>
            <a:endParaRPr lang="en-US" sz="2799" spc="139">
              <a:solidFill>
                <a:srgbClr val="FFFFFF"/>
              </a:solidFill>
              <a:latin typeface="Source Sans Pro"/>
            </a:endParaRPr>
          </a:p>
          <a:p>
            <a:pPr algn="l">
              <a:lnSpc>
                <a:spcPts val="3639"/>
              </a:lnSpc>
            </a:pPr>
            <a:endParaRPr lang="en-US" sz="2799" spc="139">
              <a:solidFill>
                <a:srgbClr val="FFFFFF"/>
              </a:solidFill>
              <a:latin typeface="Source Sans Pro"/>
            </a:endParaRPr>
          </a:p>
          <a:p>
            <a:pPr algn="l">
              <a:lnSpc>
                <a:spcPts val="3639"/>
              </a:lnSpc>
            </a:pPr>
            <a:endParaRPr lang="en-US" sz="2799" spc="139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-823815" y="5806123"/>
            <a:ext cx="19935631" cy="8454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2793440" y="5700168"/>
            <a:ext cx="304801" cy="30480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925547" y="5700168"/>
            <a:ext cx="304801" cy="30480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57653" y="5700168"/>
            <a:ext cx="304801" cy="30480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89759" y="5695995"/>
            <a:ext cx="304801" cy="30480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84980">
            <a:off x="13568593" y="1942526"/>
            <a:ext cx="1812774" cy="252212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22700" y="741387"/>
            <a:ext cx="1315228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spc="127">
                <a:solidFill>
                  <a:srgbClr val="FFFFFF"/>
                </a:solidFill>
                <a:latin typeface="Hussar Ekologiczy Bold"/>
              </a:rPr>
              <a:t>ELEMENTE.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22700" y="6832917"/>
            <a:ext cx="3246281" cy="3454083"/>
            <a:chOff x="0" y="0"/>
            <a:chExt cx="4328375" cy="460544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23825"/>
              <a:ext cx="4328375" cy="770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spc="320" dirty="0">
                  <a:solidFill>
                    <a:srgbClr val="FFFFFF"/>
                  </a:solidFill>
                  <a:latin typeface="Source Sans Pro Bold"/>
                </a:rPr>
                <a:t>BEGRÜSSUNG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8900" y="910378"/>
              <a:ext cx="4150575" cy="3575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5"/>
                </a:lnSpc>
              </a:pPr>
              <a:r>
                <a:rPr lang="en-US" sz="2025" spc="81">
                  <a:solidFill>
                    <a:srgbClr val="FFFFFF"/>
                  </a:solidFill>
                  <a:latin typeface="Source Sans Pro"/>
                </a:rPr>
                <a:t>Willkommen - Wenn eure Getränke am Start sind: Stoßt auf einen schönen gemeinsamen Abend an!</a:t>
              </a:r>
            </a:p>
            <a:p>
              <a:pPr algn="ctr">
                <a:lnSpc>
                  <a:spcPts val="3645"/>
                </a:lnSpc>
              </a:pPr>
              <a:endParaRPr lang="en-US" sz="2025" spc="81">
                <a:solidFill>
                  <a:srgbClr val="FFFFFF"/>
                </a:solidFill>
                <a:latin typeface="Source Sans Pro"/>
              </a:endParaRPr>
            </a:p>
            <a:p>
              <a:pPr algn="ctr">
                <a:lnSpc>
                  <a:spcPts val="3645"/>
                </a:lnSpc>
              </a:pPr>
              <a:endParaRPr lang="en-US" sz="2025" spc="81">
                <a:solidFill>
                  <a:srgbClr val="FFFFFF"/>
                </a:solidFill>
                <a:latin typeface="Source Sans Pro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54806" y="6832917"/>
            <a:ext cx="3246281" cy="3454083"/>
            <a:chOff x="0" y="0"/>
            <a:chExt cx="4328375" cy="460544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23825"/>
              <a:ext cx="4328375" cy="770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spc="320">
                  <a:solidFill>
                    <a:srgbClr val="FFFFFF"/>
                  </a:solidFill>
                  <a:latin typeface="Source Sans Pro Bold"/>
                </a:rPr>
                <a:t>ÜBERBLICK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8900" y="910378"/>
              <a:ext cx="4150575" cy="3575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5"/>
                </a:lnSpc>
              </a:pP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Eine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kurz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Erklärung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zum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Ablauf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des Abends: Was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passiert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und was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erwartet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die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Teilnehmer:innen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? </a:t>
              </a:r>
            </a:p>
            <a:p>
              <a:pPr algn="ctr">
                <a:lnSpc>
                  <a:spcPts val="3645"/>
                </a:lnSpc>
              </a:pPr>
              <a:endParaRPr lang="en-US" sz="2025" spc="81" dirty="0">
                <a:solidFill>
                  <a:srgbClr val="FFFFFF"/>
                </a:solidFill>
                <a:latin typeface="Source Sans Pro"/>
              </a:endParaRPr>
            </a:p>
            <a:p>
              <a:pPr algn="ctr">
                <a:lnSpc>
                  <a:spcPts val="3645"/>
                </a:lnSpc>
              </a:pPr>
              <a:endParaRPr lang="en-US" sz="2025" spc="81" dirty="0">
                <a:solidFill>
                  <a:srgbClr val="FFFFFF"/>
                </a:solidFill>
                <a:latin typeface="Source Sans Pro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86913" y="6832917"/>
            <a:ext cx="3246281" cy="2996883"/>
            <a:chOff x="0" y="0"/>
            <a:chExt cx="4328375" cy="399584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23825"/>
              <a:ext cx="4328375" cy="770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spc="320">
                  <a:solidFill>
                    <a:srgbClr val="FFFFFF"/>
                  </a:solidFill>
                  <a:latin typeface="Source Sans Pro Bold"/>
                </a:rPr>
                <a:t>IMPULS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8900" y="910378"/>
              <a:ext cx="4150575" cy="2966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5"/>
                </a:lnSpc>
              </a:pP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Ein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kurzer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thematischer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Impuls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–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mit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Anregungen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auf 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Bierdeckeln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und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Austausch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.</a:t>
              </a:r>
            </a:p>
            <a:p>
              <a:pPr algn="ctr">
                <a:lnSpc>
                  <a:spcPts val="3645"/>
                </a:lnSpc>
              </a:pPr>
              <a:endParaRPr lang="en-US" sz="2025" spc="81" dirty="0">
                <a:solidFill>
                  <a:srgbClr val="FFFFFF"/>
                </a:solidFill>
                <a:latin typeface="Source Sans Pro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719019" y="6832917"/>
            <a:ext cx="3246281" cy="2539683"/>
            <a:chOff x="0" y="0"/>
            <a:chExt cx="4328375" cy="3386244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23825"/>
              <a:ext cx="4328375" cy="770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spc="320">
                  <a:solidFill>
                    <a:srgbClr val="FFFFFF"/>
                  </a:solidFill>
                  <a:latin typeface="Source Sans Pro Bold"/>
                </a:rPr>
                <a:t>LICHTPUNKT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8900" y="910378"/>
              <a:ext cx="4150575" cy="2356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5"/>
                </a:lnSpc>
              </a:pP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Eine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kurze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Liturgie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: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Gedanken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zum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auf Gott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ausrichten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.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Unkompliziert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und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passend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</a:t>
              </a:r>
              <a:r>
                <a:rPr lang="en-US" sz="2025" spc="81" dirty="0" err="1">
                  <a:solidFill>
                    <a:srgbClr val="FFFFFF"/>
                  </a:solidFill>
                  <a:latin typeface="Source Sans Pro"/>
                </a:rPr>
                <a:t>fürs</a:t>
              </a:r>
              <a:r>
                <a:rPr lang="en-US" sz="2025" spc="81" dirty="0">
                  <a:solidFill>
                    <a:srgbClr val="FFFFFF"/>
                  </a:solidFill>
                  <a:latin typeface="Source Sans Pro"/>
                </a:rPr>
                <a:t> Setting.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000"/>
          </a:blip>
          <a:srcRect t="15963" b="13524"/>
          <a:stretch>
            <a:fillRect/>
          </a:stretch>
        </p:blipFill>
        <p:spPr>
          <a:xfrm>
            <a:off x="-682311" y="-838200"/>
            <a:ext cx="13747122" cy="12115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48491" y="0"/>
            <a:ext cx="15425679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654212">
            <a:off x="4722939" y="-3083162"/>
            <a:ext cx="16001730" cy="1557419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6812119" y="2258732"/>
            <a:ext cx="10445482" cy="41767"/>
          </a:xfrm>
          <a:prstGeom prst="rect">
            <a:avLst/>
          </a:prstGeom>
          <a:solidFill>
            <a:srgbClr val="364182">
              <a:alpha val="69804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6812119" y="971550"/>
            <a:ext cx="1044718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spc="127">
                <a:solidFill>
                  <a:srgbClr val="000000"/>
                </a:solidFill>
                <a:latin typeface="Hussar Ekologiczy Bold"/>
              </a:rPr>
              <a:t>THEMEN.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22276" y="2785305"/>
            <a:ext cx="10535325" cy="668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9"/>
              </a:lnSpc>
            </a:pP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Auf der Website des CVJM-Westbund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stellen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wir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euch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nach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und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nach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ausgearbeitete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Impulse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zu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den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folgenden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Themen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US" sz="3099" spc="185" dirty="0" err="1">
                <a:solidFill>
                  <a:srgbClr val="000000"/>
                </a:solidFill>
                <a:latin typeface="Source Sans Pro"/>
              </a:rPr>
              <a:t>vor</a:t>
            </a:r>
            <a:r>
              <a:rPr lang="en-US" sz="3099" spc="185" dirty="0">
                <a:solidFill>
                  <a:srgbClr val="000000"/>
                </a:solidFill>
                <a:latin typeface="Source Sans Pro"/>
              </a:rPr>
              <a:t>: </a:t>
            </a:r>
          </a:p>
          <a:p>
            <a:pPr marL="684392" lvl="1" indent="-342196">
              <a:lnSpc>
                <a:spcPts val="4437"/>
              </a:lnSpc>
              <a:buFont typeface="Arial"/>
              <a:buChar char="•"/>
            </a:pPr>
            <a:r>
              <a:rPr lang="en-US" sz="3169" spc="190" dirty="0">
                <a:solidFill>
                  <a:srgbClr val="000000"/>
                </a:solidFill>
                <a:latin typeface="Source Sans Pro Bold"/>
              </a:rPr>
              <a:t>Start with WHY</a:t>
            </a:r>
          </a:p>
          <a:p>
            <a:pPr>
              <a:lnSpc>
                <a:spcPts val="3877"/>
              </a:lnSpc>
            </a:pP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        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In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dir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muss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brennen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, was du in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anderen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entzünden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willst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. </a:t>
            </a:r>
          </a:p>
          <a:p>
            <a:pPr marL="684392" lvl="1" indent="-342196">
              <a:lnSpc>
                <a:spcPts val="4437"/>
              </a:lnSpc>
              <a:buFont typeface="Arial"/>
              <a:buChar char="•"/>
            </a:pPr>
            <a:r>
              <a:rPr lang="en-US" sz="3169" spc="190" dirty="0" err="1">
                <a:solidFill>
                  <a:srgbClr val="000000"/>
                </a:solidFill>
                <a:latin typeface="Source Sans Pro Bold"/>
              </a:rPr>
              <a:t>Selbstführung</a:t>
            </a:r>
            <a:endParaRPr lang="en-US" sz="3169" spc="190" dirty="0">
              <a:solidFill>
                <a:srgbClr val="000000"/>
              </a:solidFill>
              <a:latin typeface="Source Sans Pro Bold"/>
            </a:endParaRPr>
          </a:p>
          <a:p>
            <a:pPr>
              <a:lnSpc>
                <a:spcPts val="3877"/>
              </a:lnSpc>
            </a:pPr>
            <a:r>
              <a:rPr lang="en-US" sz="2769" spc="166" dirty="0">
                <a:solidFill>
                  <a:srgbClr val="000000"/>
                </a:solidFill>
                <a:latin typeface="Source Sans Pro"/>
              </a:rPr>
              <a:t>      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Was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hilft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dir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,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im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Ehrenamt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nicht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auszubrennen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? </a:t>
            </a:r>
          </a:p>
          <a:p>
            <a:pPr marL="684392" lvl="1" indent="-342196">
              <a:lnSpc>
                <a:spcPts val="4437"/>
              </a:lnSpc>
              <a:buFont typeface="Arial"/>
              <a:buChar char="•"/>
            </a:pPr>
            <a:r>
              <a:rPr lang="en-US" sz="3169" spc="190" dirty="0">
                <a:solidFill>
                  <a:srgbClr val="000000"/>
                </a:solidFill>
                <a:latin typeface="Source Sans Pro Bold"/>
              </a:rPr>
              <a:t>Licht der Welt</a:t>
            </a:r>
          </a:p>
          <a:p>
            <a:pPr>
              <a:lnSpc>
                <a:spcPts val="3877"/>
              </a:lnSpc>
            </a:pPr>
            <a:r>
              <a:rPr lang="en-US" sz="2769" spc="190" dirty="0">
                <a:solidFill>
                  <a:srgbClr val="000000"/>
                </a:solidFill>
                <a:latin typeface="Source Sans Pro"/>
              </a:rPr>
              <a:t>       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Was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ist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für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dich das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Gute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an der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Guten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66" dirty="0" err="1">
                <a:solidFill>
                  <a:srgbClr val="000000"/>
                </a:solidFill>
                <a:latin typeface="Source Sans Pro Italics"/>
              </a:rPr>
              <a:t>Nachricht</a:t>
            </a: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? </a:t>
            </a:r>
          </a:p>
          <a:p>
            <a:pPr marL="684392" lvl="1" indent="-342196">
              <a:lnSpc>
                <a:spcPts val="4437"/>
              </a:lnSpc>
              <a:buFont typeface="Arial"/>
              <a:buChar char="•"/>
            </a:pPr>
            <a:r>
              <a:rPr lang="en-US" sz="3169" spc="190" dirty="0" err="1">
                <a:solidFill>
                  <a:srgbClr val="000000"/>
                </a:solidFill>
                <a:latin typeface="Source Sans Pro Bold"/>
              </a:rPr>
              <a:t>Umbrüche</a:t>
            </a:r>
            <a:r>
              <a:rPr lang="en-US" sz="3169" spc="190" dirty="0">
                <a:solidFill>
                  <a:srgbClr val="000000"/>
                </a:solidFill>
                <a:latin typeface="Source Sans Pro Bold"/>
              </a:rPr>
              <a:t> </a:t>
            </a:r>
            <a:r>
              <a:rPr lang="en-US" sz="3169" spc="190" dirty="0" err="1">
                <a:solidFill>
                  <a:srgbClr val="000000"/>
                </a:solidFill>
                <a:latin typeface="Source Sans Pro Bold"/>
              </a:rPr>
              <a:t>gestalten</a:t>
            </a:r>
            <a:r>
              <a:rPr lang="en-US" sz="3169" spc="190" dirty="0">
                <a:solidFill>
                  <a:srgbClr val="000000"/>
                </a:solidFill>
                <a:latin typeface="Source Sans Pro Bold"/>
              </a:rPr>
              <a:t> </a:t>
            </a:r>
          </a:p>
          <a:p>
            <a:pPr>
              <a:lnSpc>
                <a:spcPts val="3877"/>
              </a:lnSpc>
            </a:pP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       Tradition </a:t>
            </a:r>
            <a:r>
              <a:rPr lang="en-US" sz="2769" spc="190" dirty="0" err="1">
                <a:solidFill>
                  <a:srgbClr val="000000"/>
                </a:solidFill>
                <a:latin typeface="Source Sans Pro Italics"/>
              </a:rPr>
              <a:t>ist</a:t>
            </a: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 </a:t>
            </a:r>
            <a:r>
              <a:rPr lang="en-US" sz="2769" spc="190" dirty="0" err="1">
                <a:solidFill>
                  <a:srgbClr val="000000"/>
                </a:solidFill>
                <a:latin typeface="Source Sans Pro Italics"/>
              </a:rPr>
              <a:t>nicht</a:t>
            </a: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 die </a:t>
            </a:r>
            <a:r>
              <a:rPr lang="en-US" sz="2769" spc="190" dirty="0" err="1">
                <a:solidFill>
                  <a:srgbClr val="000000"/>
                </a:solidFill>
                <a:latin typeface="Source Sans Pro Italics"/>
              </a:rPr>
              <a:t>Anbetung</a:t>
            </a: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 der </a:t>
            </a:r>
            <a:r>
              <a:rPr lang="en-US" sz="2769" spc="190" dirty="0" err="1">
                <a:solidFill>
                  <a:srgbClr val="000000"/>
                </a:solidFill>
                <a:latin typeface="Source Sans Pro Italics"/>
              </a:rPr>
              <a:t>Asche</a:t>
            </a: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, sonder die     </a:t>
            </a:r>
          </a:p>
          <a:p>
            <a:pPr algn="l">
              <a:lnSpc>
                <a:spcPts val="3877"/>
              </a:lnSpc>
            </a:pPr>
            <a:r>
              <a:rPr lang="en-US" sz="2769" spc="166" dirty="0">
                <a:solidFill>
                  <a:srgbClr val="000000"/>
                </a:solidFill>
                <a:latin typeface="Source Sans Pro Italics"/>
              </a:rPr>
              <a:t>       </a:t>
            </a:r>
            <a:r>
              <a:rPr lang="en-US" sz="2769" spc="190" dirty="0" err="1">
                <a:solidFill>
                  <a:srgbClr val="000000"/>
                </a:solidFill>
                <a:latin typeface="Source Sans Pro Italics"/>
              </a:rPr>
              <a:t>Weitergabe</a:t>
            </a: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 des </a:t>
            </a:r>
            <a:r>
              <a:rPr lang="en-US" sz="2769" spc="190" dirty="0" err="1">
                <a:solidFill>
                  <a:srgbClr val="000000"/>
                </a:solidFill>
                <a:latin typeface="Source Sans Pro Italics"/>
              </a:rPr>
              <a:t>Feuers</a:t>
            </a:r>
            <a:r>
              <a:rPr lang="en-US" sz="2769" spc="190" dirty="0">
                <a:solidFill>
                  <a:srgbClr val="000000"/>
                </a:solidFill>
                <a:latin typeface="Source Sans Pro Italic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79" b="264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93940" y="0"/>
            <a:ext cx="15425679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654212">
            <a:off x="-2300379" y="-2366663"/>
            <a:ext cx="14458908" cy="1708928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971550"/>
            <a:ext cx="859933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spc="127">
                <a:solidFill>
                  <a:srgbClr val="000000"/>
                </a:solidFill>
                <a:latin typeface="Hussar Ekologiczy Bold"/>
              </a:rPr>
              <a:t>GEMEINSAM.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50568"/>
            <a:ext cx="8115300" cy="594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Wir bieten euch gerne an, einen (ersten) </a:t>
            </a:r>
          </a:p>
          <a:p>
            <a:pPr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 Bold"/>
              </a:rPr>
              <a:t>lighter.</a:t>
            </a:r>
            <a:r>
              <a:rPr lang="en-US" sz="3099" spc="185">
                <a:solidFill>
                  <a:srgbClr val="000000"/>
                </a:solidFill>
                <a:latin typeface="Source Sans Pro"/>
              </a:rPr>
              <a:t>-Abend mit euch gemeinsam durchzuführen und euch beim Start des Angebots an eurem Ort zu unterstützen. </a:t>
            </a:r>
          </a:p>
          <a:p>
            <a:pPr>
              <a:lnSpc>
                <a:spcPts val="5269"/>
              </a:lnSpc>
            </a:pPr>
            <a:endParaRPr lang="en-US" sz="3099" spc="185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5269"/>
              </a:lnSpc>
            </a:pPr>
            <a:r>
              <a:rPr lang="en-US" sz="3099" spc="185">
                <a:solidFill>
                  <a:srgbClr val="000000"/>
                </a:solidFill>
                <a:latin typeface="Source Sans Pro"/>
              </a:rPr>
              <a:t>Als Team hinter der Idee des Stammtisches brennt unser Herz für Vernetzung - wir freuen uns also auch, wenn ihr uns einfach zu einem eurer Abende einladet.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Macintosh PowerPoint</Application>
  <PresentationFormat>Benutzerdefiniert</PresentationFormat>
  <Paragraphs>69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0" baseType="lpstr">
      <vt:lpstr>Source Sans Pro</vt:lpstr>
      <vt:lpstr>Source Sans Pro Bold</vt:lpstr>
      <vt:lpstr>Calibri</vt:lpstr>
      <vt:lpstr>Hussar Ekologiczy</vt:lpstr>
      <vt:lpstr>Arial</vt:lpstr>
      <vt:lpstr>Hussar Ekologiczy Bold</vt:lpstr>
      <vt:lpstr>Arimo</vt:lpstr>
      <vt:lpstr>Source Sans Pro Italics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von lighter. - Entwurf 3</dc:title>
  <cp:lastModifiedBy>Lena Niekler</cp:lastModifiedBy>
  <cp:revision>4</cp:revision>
  <dcterms:created xsi:type="dcterms:W3CDTF">2006-08-16T00:00:00Z</dcterms:created>
  <dcterms:modified xsi:type="dcterms:W3CDTF">2022-07-30T15:43:48Z</dcterms:modified>
  <dc:identifier>DAE34YoRPOk</dc:identifier>
</cp:coreProperties>
</file>